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4"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17" autoAdjust="0"/>
    <p:restoredTop sz="94660"/>
  </p:normalViewPr>
  <p:slideViewPr>
    <p:cSldViewPr snapToGrid="0">
      <p:cViewPr varScale="1">
        <p:scale>
          <a:sx n="47" d="100"/>
          <a:sy n="47" d="100"/>
        </p:scale>
        <p:origin x="68" y="556"/>
      </p:cViewPr>
      <p:guideLst/>
    </p:cSldViewPr>
  </p:slideViewPr>
  <p:notesTextViewPr>
    <p:cViewPr>
      <p:scale>
        <a:sx n="1" d="1"/>
        <a:sy n="1" d="1"/>
      </p:scale>
      <p:origin x="0" y="0"/>
    </p:cViewPr>
  </p:notesTextViewPr>
  <p:sorterViewPr>
    <p:cViewPr>
      <p:scale>
        <a:sx n="188" d="100"/>
        <a:sy n="188" d="100"/>
      </p:scale>
      <p:origin x="0" y="-153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Amanda\Dropbox\2016%20ACCP%20DC%20Briefing\Prescription%20Drug%20Us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2006</c:v>
                </c:pt>
              </c:strCache>
            </c:strRef>
          </c:tx>
          <c:invertIfNegative val="0"/>
          <c:cat>
            <c:strRef>
              <c:f>Sheet1!$A$2:$A$5</c:f>
              <c:strCache>
                <c:ptCount val="4"/>
                <c:pt idx="0">
                  <c:v>CMM Group- Optimal Care</c:v>
                </c:pt>
                <c:pt idx="1">
                  <c:v>Non- CMM Group- Optimal Care</c:v>
                </c:pt>
                <c:pt idx="2">
                  <c:v>CMM- A1c</c:v>
                </c:pt>
                <c:pt idx="3">
                  <c:v>Non- CMM A1c</c:v>
                </c:pt>
              </c:strCache>
            </c:strRef>
          </c:cat>
          <c:val>
            <c:numRef>
              <c:f>Sheet1!$B$2:$B$5</c:f>
              <c:numCache>
                <c:formatCode>General</c:formatCode>
                <c:ptCount val="4"/>
                <c:pt idx="0">
                  <c:v>21.49</c:v>
                </c:pt>
                <c:pt idx="1">
                  <c:v>24.27</c:v>
                </c:pt>
                <c:pt idx="2">
                  <c:v>43.8</c:v>
                </c:pt>
                <c:pt idx="3">
                  <c:v>63.11</c:v>
                </c:pt>
              </c:numCache>
            </c:numRef>
          </c:val>
        </c:ser>
        <c:ser>
          <c:idx val="1"/>
          <c:order val="1"/>
          <c:tx>
            <c:strRef>
              <c:f>Sheet1!$C$1</c:f>
              <c:strCache>
                <c:ptCount val="1"/>
                <c:pt idx="0">
                  <c:v>2007</c:v>
                </c:pt>
              </c:strCache>
            </c:strRef>
          </c:tx>
          <c:invertIfNegative val="0"/>
          <c:cat>
            <c:strRef>
              <c:f>Sheet1!$A$2:$A$5</c:f>
              <c:strCache>
                <c:ptCount val="4"/>
                <c:pt idx="0">
                  <c:v>CMM Group- Optimal Care</c:v>
                </c:pt>
                <c:pt idx="1">
                  <c:v>Non- CMM Group- Optimal Care</c:v>
                </c:pt>
                <c:pt idx="2">
                  <c:v>CMM- A1c</c:v>
                </c:pt>
                <c:pt idx="3">
                  <c:v>Non- CMM A1c</c:v>
                </c:pt>
              </c:strCache>
            </c:strRef>
          </c:cat>
          <c:val>
            <c:numRef>
              <c:f>Sheet1!$C$2:$C$5</c:f>
              <c:numCache>
                <c:formatCode>General</c:formatCode>
                <c:ptCount val="4"/>
                <c:pt idx="0">
                  <c:v>45.45</c:v>
                </c:pt>
                <c:pt idx="1">
                  <c:v>39.81</c:v>
                </c:pt>
                <c:pt idx="2">
                  <c:v>73.55</c:v>
                </c:pt>
                <c:pt idx="3">
                  <c:v>72.819999999999993</c:v>
                </c:pt>
              </c:numCache>
            </c:numRef>
          </c:val>
        </c:ser>
        <c:ser>
          <c:idx val="2"/>
          <c:order val="2"/>
          <c:tx>
            <c:strRef>
              <c:f>Sheet1!$D$1</c:f>
              <c:strCache>
                <c:ptCount val="1"/>
                <c:pt idx="0">
                  <c:v>2008</c:v>
                </c:pt>
              </c:strCache>
            </c:strRef>
          </c:tx>
          <c:invertIfNegative val="0"/>
          <c:cat>
            <c:strRef>
              <c:f>Sheet1!$A$2:$A$5</c:f>
              <c:strCache>
                <c:ptCount val="4"/>
                <c:pt idx="0">
                  <c:v>CMM Group- Optimal Care</c:v>
                </c:pt>
                <c:pt idx="1">
                  <c:v>Non- CMM Group- Optimal Care</c:v>
                </c:pt>
                <c:pt idx="2">
                  <c:v>CMM- A1c</c:v>
                </c:pt>
                <c:pt idx="3">
                  <c:v>Non- CMM A1c</c:v>
                </c:pt>
              </c:strCache>
            </c:strRef>
          </c:cat>
          <c:val>
            <c:numRef>
              <c:f>Sheet1!$D$2:$D$5</c:f>
              <c:numCache>
                <c:formatCode>General</c:formatCode>
                <c:ptCount val="4"/>
                <c:pt idx="0">
                  <c:v>25.62</c:v>
                </c:pt>
                <c:pt idx="1">
                  <c:v>30.1</c:v>
                </c:pt>
                <c:pt idx="2">
                  <c:v>42.15</c:v>
                </c:pt>
                <c:pt idx="3">
                  <c:v>59.22</c:v>
                </c:pt>
              </c:numCache>
            </c:numRef>
          </c:val>
        </c:ser>
        <c:dLbls>
          <c:showLegendKey val="0"/>
          <c:showVal val="0"/>
          <c:showCatName val="0"/>
          <c:showSerName val="0"/>
          <c:showPercent val="0"/>
          <c:showBubbleSize val="0"/>
        </c:dLbls>
        <c:gapWidth val="150"/>
        <c:shape val="box"/>
        <c:axId val="418489856"/>
        <c:axId val="418487896"/>
        <c:axId val="0"/>
      </c:bar3DChart>
      <c:catAx>
        <c:axId val="418489856"/>
        <c:scaling>
          <c:orientation val="minMax"/>
        </c:scaling>
        <c:delete val="0"/>
        <c:axPos val="b"/>
        <c:numFmt formatCode="General" sourceLinked="0"/>
        <c:majorTickMark val="out"/>
        <c:minorTickMark val="none"/>
        <c:tickLblPos val="nextTo"/>
        <c:txPr>
          <a:bodyPr/>
          <a:lstStyle/>
          <a:p>
            <a:pPr>
              <a:defRPr b="1"/>
            </a:pPr>
            <a:endParaRPr lang="en-US"/>
          </a:p>
        </c:txPr>
        <c:crossAx val="418487896"/>
        <c:crosses val="autoZero"/>
        <c:auto val="1"/>
        <c:lblAlgn val="ctr"/>
        <c:lblOffset val="100"/>
        <c:noMultiLvlLbl val="0"/>
      </c:catAx>
      <c:valAx>
        <c:axId val="418487896"/>
        <c:scaling>
          <c:orientation val="minMax"/>
        </c:scaling>
        <c:delete val="0"/>
        <c:axPos val="l"/>
        <c:majorGridlines/>
        <c:numFmt formatCode="General" sourceLinked="1"/>
        <c:majorTickMark val="out"/>
        <c:minorTickMark val="none"/>
        <c:tickLblPos val="nextTo"/>
        <c:crossAx val="4184898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solidFill>
                  <a:schemeClr val="tx1"/>
                </a:solidFill>
                <a:latin typeface="Calibri" panose="020F0502020204030204" pitchFamily="34" charset="0"/>
              </a:rPr>
              <a:t>% Therapeutic </a:t>
            </a:r>
            <a:r>
              <a:rPr lang="en-US" dirty="0">
                <a:solidFill>
                  <a:schemeClr val="tx1"/>
                </a:solidFill>
                <a:latin typeface="Calibri" panose="020F0502020204030204" pitchFamily="34" charset="0"/>
              </a:rPr>
              <a:t>Prescription Drug Use Within the Last 30 Days, 2009-2012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'[Prescription Drug Use.xlsx]Sheet1'!$B$10</c:f>
              <c:strCache>
                <c:ptCount val="1"/>
                <c:pt idx="0">
                  <c:v>All Ages</c:v>
                </c:pt>
              </c:strCache>
            </c:strRef>
          </c:tx>
          <c:spPr>
            <a:solidFill>
              <a:schemeClr val="accent1"/>
            </a:solidFill>
            <a:ln>
              <a:noFill/>
            </a:ln>
            <a:effectLst/>
          </c:spPr>
          <c:invertIfNegative val="0"/>
          <c:cat>
            <c:strRef>
              <c:f>'[Prescription Drug Use.xlsx]Sheet1'!$A$11:$A$13</c:f>
              <c:strCache>
                <c:ptCount val="3"/>
                <c:pt idx="0">
                  <c:v>1 prescription drug</c:v>
                </c:pt>
                <c:pt idx="1">
                  <c:v>3+ prescription drugs</c:v>
                </c:pt>
                <c:pt idx="2">
                  <c:v>5+ prescription drugs</c:v>
                </c:pt>
              </c:strCache>
            </c:strRef>
          </c:cat>
          <c:val>
            <c:numRef>
              <c:f>'[Prescription Drug Use.xlsx]Sheet1'!$B$11:$B$13</c:f>
              <c:numCache>
                <c:formatCode>General</c:formatCode>
                <c:ptCount val="3"/>
                <c:pt idx="0">
                  <c:v>48.7</c:v>
                </c:pt>
                <c:pt idx="1">
                  <c:v>21.8</c:v>
                </c:pt>
                <c:pt idx="2">
                  <c:v>10.7</c:v>
                </c:pt>
              </c:numCache>
            </c:numRef>
          </c:val>
        </c:ser>
        <c:ser>
          <c:idx val="1"/>
          <c:order val="1"/>
          <c:tx>
            <c:strRef>
              <c:f>'[Prescription Drug Use.xlsx]Sheet1'!$C$10</c:f>
              <c:strCache>
                <c:ptCount val="1"/>
                <c:pt idx="0">
                  <c:v>Age 65+</c:v>
                </c:pt>
              </c:strCache>
            </c:strRef>
          </c:tx>
          <c:spPr>
            <a:solidFill>
              <a:schemeClr val="accent2"/>
            </a:solidFill>
            <a:ln>
              <a:noFill/>
            </a:ln>
            <a:effectLst/>
          </c:spPr>
          <c:invertIfNegative val="0"/>
          <c:cat>
            <c:strRef>
              <c:f>'[Prescription Drug Use.xlsx]Sheet1'!$A$11:$A$13</c:f>
              <c:strCache>
                <c:ptCount val="3"/>
                <c:pt idx="0">
                  <c:v>1 prescription drug</c:v>
                </c:pt>
                <c:pt idx="1">
                  <c:v>3+ prescription drugs</c:v>
                </c:pt>
                <c:pt idx="2">
                  <c:v>5+ prescription drugs</c:v>
                </c:pt>
              </c:strCache>
            </c:strRef>
          </c:cat>
          <c:val>
            <c:numRef>
              <c:f>'[Prescription Drug Use.xlsx]Sheet1'!$C$11:$C$13</c:f>
              <c:numCache>
                <c:formatCode>General</c:formatCode>
                <c:ptCount val="3"/>
                <c:pt idx="0">
                  <c:v>89.8</c:v>
                </c:pt>
                <c:pt idx="1">
                  <c:v>64.8</c:v>
                </c:pt>
                <c:pt idx="2">
                  <c:v>39.1</c:v>
                </c:pt>
              </c:numCache>
            </c:numRef>
          </c:val>
        </c:ser>
        <c:dLbls>
          <c:showLegendKey val="0"/>
          <c:showVal val="0"/>
          <c:showCatName val="0"/>
          <c:showSerName val="0"/>
          <c:showPercent val="0"/>
          <c:showBubbleSize val="0"/>
        </c:dLbls>
        <c:gapWidth val="219"/>
        <c:overlap val="-27"/>
        <c:axId val="249073504"/>
        <c:axId val="249072720"/>
      </c:barChart>
      <c:catAx>
        <c:axId val="24907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49072720"/>
        <c:crosses val="autoZero"/>
        <c:auto val="1"/>
        <c:lblAlgn val="ctr"/>
        <c:lblOffset val="100"/>
        <c:noMultiLvlLbl val="0"/>
      </c:catAx>
      <c:valAx>
        <c:axId val="24907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907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DE4ED-FD9A-4618-A120-5D4E7E7F556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486E8AF7-C219-4076-AD14-C03AD645A7D7}">
      <dgm:prSet phldrT="[Text]" custT="1"/>
      <dgm:spPr/>
      <dgm:t>
        <a:bodyPr/>
        <a:lstStyle/>
        <a:p>
          <a:r>
            <a:rPr lang="en-US" sz="1900" dirty="0" smtClean="0"/>
            <a:t>Primary Care Provider</a:t>
          </a:r>
          <a:endParaRPr lang="en-US" sz="1900" dirty="0"/>
        </a:p>
      </dgm:t>
    </dgm:pt>
    <dgm:pt modelId="{EBED1CB1-9D25-4EAB-A905-B9E478068AE9}" type="parTrans" cxnId="{1F9C88E6-8DAF-4553-B03A-76999EC38F6D}">
      <dgm:prSet/>
      <dgm:spPr/>
      <dgm:t>
        <a:bodyPr/>
        <a:lstStyle/>
        <a:p>
          <a:endParaRPr lang="en-US"/>
        </a:p>
      </dgm:t>
    </dgm:pt>
    <dgm:pt modelId="{6BDA324D-2A47-4423-AEC5-D07DB80CF4FB}" type="sibTrans" cxnId="{1F9C88E6-8DAF-4553-B03A-76999EC38F6D}">
      <dgm:prSet/>
      <dgm:spPr/>
      <dgm:t>
        <a:bodyPr/>
        <a:lstStyle/>
        <a:p>
          <a:endParaRPr lang="en-US"/>
        </a:p>
      </dgm:t>
    </dgm:pt>
    <dgm:pt modelId="{7C26B7A3-4446-4F0B-91F3-4BE89DF686FE}">
      <dgm:prSet phldrT="[Text]" custT="1"/>
      <dgm:spPr>
        <a:solidFill>
          <a:schemeClr val="accent3">
            <a:lumMod val="75000"/>
          </a:schemeClr>
        </a:solidFill>
      </dgm:spPr>
      <dgm:t>
        <a:bodyPr/>
        <a:lstStyle/>
        <a:p>
          <a:r>
            <a:rPr lang="en-US" sz="1900" dirty="0" smtClean="0"/>
            <a:t>Care Coordination</a:t>
          </a:r>
          <a:endParaRPr lang="en-US" sz="1900" dirty="0"/>
        </a:p>
      </dgm:t>
    </dgm:pt>
    <dgm:pt modelId="{0317F0AD-204C-4FB6-ACE7-05DB52F1D991}" type="parTrans" cxnId="{7D104E08-81D3-4784-800D-78D223CBF4A5}">
      <dgm:prSet/>
      <dgm:spPr/>
      <dgm:t>
        <a:bodyPr/>
        <a:lstStyle/>
        <a:p>
          <a:endParaRPr lang="en-US"/>
        </a:p>
      </dgm:t>
    </dgm:pt>
    <dgm:pt modelId="{8170A297-9ADC-473E-9A60-AD7F437115F7}" type="sibTrans" cxnId="{7D104E08-81D3-4784-800D-78D223CBF4A5}">
      <dgm:prSet/>
      <dgm:spPr/>
      <dgm:t>
        <a:bodyPr/>
        <a:lstStyle/>
        <a:p>
          <a:endParaRPr lang="en-US"/>
        </a:p>
      </dgm:t>
    </dgm:pt>
    <dgm:pt modelId="{A4BAB863-2DB9-4B4B-9F7E-7A15D0D3895B}">
      <dgm:prSet phldrT="[Text]" custT="1"/>
      <dgm:spPr>
        <a:solidFill>
          <a:schemeClr val="accent4">
            <a:lumMod val="50000"/>
          </a:schemeClr>
        </a:solidFill>
      </dgm:spPr>
      <dgm:t>
        <a:bodyPr/>
        <a:lstStyle/>
        <a:p>
          <a:r>
            <a:rPr lang="en-US" sz="1900" dirty="0" smtClean="0"/>
            <a:t>Comprehensive Medication Management (CMM)</a:t>
          </a:r>
          <a:endParaRPr lang="en-US" sz="1900" dirty="0"/>
        </a:p>
      </dgm:t>
    </dgm:pt>
    <dgm:pt modelId="{85E62B72-9132-4D36-8691-A64C6F21F6FD}" type="parTrans" cxnId="{9DCFFB89-759A-40D3-911C-4D96B9BF8E96}">
      <dgm:prSet/>
      <dgm:spPr/>
      <dgm:t>
        <a:bodyPr/>
        <a:lstStyle/>
        <a:p>
          <a:endParaRPr lang="en-US"/>
        </a:p>
      </dgm:t>
    </dgm:pt>
    <dgm:pt modelId="{304710C1-D0F0-43C8-B43D-327B54FF5C48}" type="sibTrans" cxnId="{9DCFFB89-759A-40D3-911C-4D96B9BF8E96}">
      <dgm:prSet/>
      <dgm:spPr/>
      <dgm:t>
        <a:bodyPr/>
        <a:lstStyle/>
        <a:p>
          <a:endParaRPr lang="en-US"/>
        </a:p>
      </dgm:t>
    </dgm:pt>
    <dgm:pt modelId="{7014293E-1BF6-49D4-A806-F9A58F9F597E}">
      <dgm:prSet phldrT="[Text]"/>
      <dgm:spPr>
        <a:solidFill>
          <a:schemeClr val="tx2">
            <a:lumMod val="75000"/>
          </a:schemeClr>
        </a:solidFill>
      </dgm:spPr>
      <dgm:t>
        <a:bodyPr/>
        <a:lstStyle/>
        <a:p>
          <a:r>
            <a:rPr lang="en-US" smtClean="0"/>
            <a:t> Behavioral Health Clinician</a:t>
          </a:r>
          <a:endParaRPr lang="en-US" dirty="0"/>
        </a:p>
      </dgm:t>
    </dgm:pt>
    <dgm:pt modelId="{65A1FCC7-52DE-4C28-B6C0-61B03CD3471F}" type="parTrans" cxnId="{E8595649-18AF-47EB-892D-E80A372E9715}">
      <dgm:prSet/>
      <dgm:spPr/>
      <dgm:t>
        <a:bodyPr/>
        <a:lstStyle/>
        <a:p>
          <a:endParaRPr lang="en-US"/>
        </a:p>
      </dgm:t>
    </dgm:pt>
    <dgm:pt modelId="{06B0C0B3-53E0-44E1-8056-2BF7F25A204F}" type="sibTrans" cxnId="{E8595649-18AF-47EB-892D-E80A372E9715}">
      <dgm:prSet/>
      <dgm:spPr/>
      <dgm:t>
        <a:bodyPr/>
        <a:lstStyle/>
        <a:p>
          <a:endParaRPr lang="en-US"/>
        </a:p>
      </dgm:t>
    </dgm:pt>
    <dgm:pt modelId="{94A0ADB1-AD06-485B-98DE-801E97BB1EF1}">
      <dgm:prSet phldrT="[Text]"/>
      <dgm:spPr>
        <a:solidFill>
          <a:schemeClr val="accent5">
            <a:lumMod val="75000"/>
          </a:schemeClr>
        </a:solidFill>
      </dgm:spPr>
      <dgm:t>
        <a:bodyPr/>
        <a:lstStyle/>
        <a:p>
          <a:r>
            <a:rPr lang="en-US" dirty="0" smtClean="0"/>
            <a:t>RN (disease management)</a:t>
          </a:r>
          <a:endParaRPr lang="en-US" dirty="0"/>
        </a:p>
      </dgm:t>
    </dgm:pt>
    <dgm:pt modelId="{EC84D1E9-BD8F-4CAC-A777-F4633C50F247}" type="parTrans" cxnId="{4B4FD52D-3213-41A6-870D-3521B969786B}">
      <dgm:prSet/>
      <dgm:spPr/>
      <dgm:t>
        <a:bodyPr/>
        <a:lstStyle/>
        <a:p>
          <a:endParaRPr lang="en-US"/>
        </a:p>
      </dgm:t>
    </dgm:pt>
    <dgm:pt modelId="{ECA7F04B-6260-4B74-BC99-A9F5E57AE918}" type="sibTrans" cxnId="{4B4FD52D-3213-41A6-870D-3521B969786B}">
      <dgm:prSet/>
      <dgm:spPr/>
      <dgm:t>
        <a:bodyPr/>
        <a:lstStyle/>
        <a:p>
          <a:endParaRPr lang="en-US"/>
        </a:p>
      </dgm:t>
    </dgm:pt>
    <dgm:pt modelId="{186407C6-3E00-4C8F-B2CF-A8B8134FDFF9}">
      <dgm:prSet phldrT="[Text]"/>
      <dgm:spPr>
        <a:solidFill>
          <a:schemeClr val="accent6">
            <a:lumMod val="75000"/>
          </a:schemeClr>
        </a:solidFill>
      </dgm:spPr>
      <dgm:t>
        <a:bodyPr/>
        <a:lstStyle/>
        <a:p>
          <a:r>
            <a:rPr lang="en-US" dirty="0" smtClean="0"/>
            <a:t>CDE- Certified Diabetes Educator</a:t>
          </a:r>
          <a:endParaRPr lang="en-US" dirty="0"/>
        </a:p>
      </dgm:t>
    </dgm:pt>
    <dgm:pt modelId="{AE4E09CF-021E-47CC-8FDB-2F8F4EA68E0B}" type="parTrans" cxnId="{ACD2495E-9163-41AF-A9F5-62B0D62D84EC}">
      <dgm:prSet/>
      <dgm:spPr/>
      <dgm:t>
        <a:bodyPr/>
        <a:lstStyle/>
        <a:p>
          <a:endParaRPr lang="en-US"/>
        </a:p>
      </dgm:t>
    </dgm:pt>
    <dgm:pt modelId="{9355240B-00DB-4873-AB91-4C4F873E6FE0}" type="sibTrans" cxnId="{ACD2495E-9163-41AF-A9F5-62B0D62D84EC}">
      <dgm:prSet/>
      <dgm:spPr/>
      <dgm:t>
        <a:bodyPr/>
        <a:lstStyle/>
        <a:p>
          <a:endParaRPr lang="en-US"/>
        </a:p>
      </dgm:t>
    </dgm:pt>
    <dgm:pt modelId="{1011BF12-41CD-4C95-B151-4AAB2307AB19}">
      <dgm:prSet phldrT="[Text]"/>
      <dgm:spPr>
        <a:solidFill>
          <a:srgbClr val="C42249"/>
        </a:solidFill>
      </dgm:spPr>
      <dgm:t>
        <a:bodyPr/>
        <a:lstStyle/>
        <a:p>
          <a:r>
            <a:rPr lang="en-US" dirty="0" smtClean="0"/>
            <a:t>Health Coach</a:t>
          </a:r>
          <a:endParaRPr lang="en-US" dirty="0"/>
        </a:p>
      </dgm:t>
    </dgm:pt>
    <dgm:pt modelId="{582C5A37-E445-4A8B-97FF-C4722918239A}" type="parTrans" cxnId="{3405AF98-58BF-4D1C-9F08-57BE0A1DC2C3}">
      <dgm:prSet/>
      <dgm:spPr/>
      <dgm:t>
        <a:bodyPr/>
        <a:lstStyle/>
        <a:p>
          <a:endParaRPr lang="en-US"/>
        </a:p>
      </dgm:t>
    </dgm:pt>
    <dgm:pt modelId="{088C9CE8-1112-4B8B-83B4-FDB335CB080A}" type="sibTrans" cxnId="{3405AF98-58BF-4D1C-9F08-57BE0A1DC2C3}">
      <dgm:prSet/>
      <dgm:spPr/>
      <dgm:t>
        <a:bodyPr/>
        <a:lstStyle/>
        <a:p>
          <a:endParaRPr lang="en-US"/>
        </a:p>
      </dgm:t>
    </dgm:pt>
    <dgm:pt modelId="{D4F895A0-C2A2-4573-B7F2-C0197EEA8481}" type="pres">
      <dgm:prSet presAssocID="{508DE4ED-FD9A-4618-A120-5D4E7E7F556A}" presName="cycle" presStyleCnt="0">
        <dgm:presLayoutVars>
          <dgm:dir/>
          <dgm:resizeHandles val="exact"/>
        </dgm:presLayoutVars>
      </dgm:prSet>
      <dgm:spPr/>
      <dgm:t>
        <a:bodyPr/>
        <a:lstStyle/>
        <a:p>
          <a:endParaRPr lang="en-US"/>
        </a:p>
      </dgm:t>
    </dgm:pt>
    <dgm:pt modelId="{DDB5E821-3584-47E1-8B5E-9D1861C1E3F7}" type="pres">
      <dgm:prSet presAssocID="{486E8AF7-C219-4076-AD14-C03AD645A7D7}" presName="node" presStyleLbl="node1" presStyleIdx="0" presStyleCnt="7" custScaleX="156090" custScaleY="131959">
        <dgm:presLayoutVars>
          <dgm:bulletEnabled val="1"/>
        </dgm:presLayoutVars>
      </dgm:prSet>
      <dgm:spPr/>
      <dgm:t>
        <a:bodyPr/>
        <a:lstStyle/>
        <a:p>
          <a:endParaRPr lang="en-US"/>
        </a:p>
      </dgm:t>
    </dgm:pt>
    <dgm:pt modelId="{4ADE5AB0-9B20-4092-8EE4-36D5773D6C7E}" type="pres">
      <dgm:prSet presAssocID="{486E8AF7-C219-4076-AD14-C03AD645A7D7}" presName="spNode" presStyleCnt="0"/>
      <dgm:spPr/>
    </dgm:pt>
    <dgm:pt modelId="{0EDD00AE-A7DF-4F9D-81BD-DC6FDDF11EBD}" type="pres">
      <dgm:prSet presAssocID="{6BDA324D-2A47-4423-AEC5-D07DB80CF4FB}" presName="sibTrans" presStyleLbl="sibTrans1D1" presStyleIdx="0" presStyleCnt="7"/>
      <dgm:spPr/>
      <dgm:t>
        <a:bodyPr/>
        <a:lstStyle/>
        <a:p>
          <a:endParaRPr lang="en-US"/>
        </a:p>
      </dgm:t>
    </dgm:pt>
    <dgm:pt modelId="{94AE3594-F711-47D8-B2BB-B92300DC4FC0}" type="pres">
      <dgm:prSet presAssocID="{7C26B7A3-4446-4F0B-91F3-4BE89DF686FE}" presName="node" presStyleLbl="node1" presStyleIdx="1" presStyleCnt="7" custScaleX="156090" custScaleY="131959" custRadScaleRad="89629" custRadScaleInc="54222">
        <dgm:presLayoutVars>
          <dgm:bulletEnabled val="1"/>
        </dgm:presLayoutVars>
      </dgm:prSet>
      <dgm:spPr/>
      <dgm:t>
        <a:bodyPr/>
        <a:lstStyle/>
        <a:p>
          <a:endParaRPr lang="en-US"/>
        </a:p>
      </dgm:t>
    </dgm:pt>
    <dgm:pt modelId="{A7C5432B-2A3F-426A-9214-714674E670E5}" type="pres">
      <dgm:prSet presAssocID="{7C26B7A3-4446-4F0B-91F3-4BE89DF686FE}" presName="spNode" presStyleCnt="0"/>
      <dgm:spPr/>
    </dgm:pt>
    <dgm:pt modelId="{388020D7-A1E3-4641-A713-8DDB92147F1E}" type="pres">
      <dgm:prSet presAssocID="{8170A297-9ADC-473E-9A60-AD7F437115F7}" presName="sibTrans" presStyleLbl="sibTrans1D1" presStyleIdx="1" presStyleCnt="7"/>
      <dgm:spPr/>
      <dgm:t>
        <a:bodyPr/>
        <a:lstStyle/>
        <a:p>
          <a:endParaRPr lang="en-US"/>
        </a:p>
      </dgm:t>
    </dgm:pt>
    <dgm:pt modelId="{BF45EA8F-A747-40DF-BFBC-5DFFF71F86A1}" type="pres">
      <dgm:prSet presAssocID="{A4BAB863-2DB9-4B4B-9F7E-7A15D0D3895B}" presName="node" presStyleLbl="node1" presStyleIdx="2" presStyleCnt="7" custScaleX="204561" custScaleY="162639">
        <dgm:presLayoutVars>
          <dgm:bulletEnabled val="1"/>
        </dgm:presLayoutVars>
      </dgm:prSet>
      <dgm:spPr/>
      <dgm:t>
        <a:bodyPr/>
        <a:lstStyle/>
        <a:p>
          <a:endParaRPr lang="en-US"/>
        </a:p>
      </dgm:t>
    </dgm:pt>
    <dgm:pt modelId="{2DA8E9BF-05E1-4988-8B0C-23ED6BE219F6}" type="pres">
      <dgm:prSet presAssocID="{A4BAB863-2DB9-4B4B-9F7E-7A15D0D3895B}" presName="spNode" presStyleCnt="0"/>
      <dgm:spPr/>
    </dgm:pt>
    <dgm:pt modelId="{2A09266C-BF8A-467A-AB75-BBF30E0AE196}" type="pres">
      <dgm:prSet presAssocID="{304710C1-D0F0-43C8-B43D-327B54FF5C48}" presName="sibTrans" presStyleLbl="sibTrans1D1" presStyleIdx="2" presStyleCnt="7"/>
      <dgm:spPr/>
      <dgm:t>
        <a:bodyPr/>
        <a:lstStyle/>
        <a:p>
          <a:endParaRPr lang="en-US"/>
        </a:p>
      </dgm:t>
    </dgm:pt>
    <dgm:pt modelId="{A164D023-15C0-414E-8847-E5275BDF04E0}" type="pres">
      <dgm:prSet presAssocID="{7014293E-1BF6-49D4-A806-F9A58F9F597E}" presName="node" presStyleLbl="node1" presStyleIdx="3" presStyleCnt="7" custScaleX="156090" custScaleY="131959" custRadScaleRad="99810" custRadScaleInc="-20876">
        <dgm:presLayoutVars>
          <dgm:bulletEnabled val="1"/>
        </dgm:presLayoutVars>
      </dgm:prSet>
      <dgm:spPr/>
      <dgm:t>
        <a:bodyPr/>
        <a:lstStyle/>
        <a:p>
          <a:endParaRPr lang="en-US"/>
        </a:p>
      </dgm:t>
    </dgm:pt>
    <dgm:pt modelId="{FE95AB7E-FA6A-4DC1-AC68-5FB3A1597E1D}" type="pres">
      <dgm:prSet presAssocID="{7014293E-1BF6-49D4-A806-F9A58F9F597E}" presName="spNode" presStyleCnt="0"/>
      <dgm:spPr/>
    </dgm:pt>
    <dgm:pt modelId="{0A4F8206-BD2A-470D-AA28-F1069092FF45}" type="pres">
      <dgm:prSet presAssocID="{06B0C0B3-53E0-44E1-8056-2BF7F25A204F}" presName="sibTrans" presStyleLbl="sibTrans1D1" presStyleIdx="3" presStyleCnt="7"/>
      <dgm:spPr/>
      <dgm:t>
        <a:bodyPr/>
        <a:lstStyle/>
        <a:p>
          <a:endParaRPr lang="en-US"/>
        </a:p>
      </dgm:t>
    </dgm:pt>
    <dgm:pt modelId="{879C330F-748B-4DF1-B87A-5FC06FE372FA}" type="pres">
      <dgm:prSet presAssocID="{94A0ADB1-AD06-485B-98DE-801E97BB1EF1}" presName="node" presStyleLbl="node1" presStyleIdx="4" presStyleCnt="7" custScaleX="156090" custScaleY="131959" custRadScaleRad="102815" custRadScaleInc="37563">
        <dgm:presLayoutVars>
          <dgm:bulletEnabled val="1"/>
        </dgm:presLayoutVars>
      </dgm:prSet>
      <dgm:spPr/>
      <dgm:t>
        <a:bodyPr/>
        <a:lstStyle/>
        <a:p>
          <a:endParaRPr lang="en-US"/>
        </a:p>
      </dgm:t>
    </dgm:pt>
    <dgm:pt modelId="{9954F9EB-514B-4852-B623-EF0508C3A1E0}" type="pres">
      <dgm:prSet presAssocID="{94A0ADB1-AD06-485B-98DE-801E97BB1EF1}" presName="spNode" presStyleCnt="0"/>
      <dgm:spPr/>
    </dgm:pt>
    <dgm:pt modelId="{C93E1BFC-7199-4B55-B59C-4F84C557D195}" type="pres">
      <dgm:prSet presAssocID="{ECA7F04B-6260-4B74-BC99-A9F5E57AE918}" presName="sibTrans" presStyleLbl="sibTrans1D1" presStyleIdx="4" presStyleCnt="7"/>
      <dgm:spPr/>
      <dgm:t>
        <a:bodyPr/>
        <a:lstStyle/>
        <a:p>
          <a:endParaRPr lang="en-US"/>
        </a:p>
      </dgm:t>
    </dgm:pt>
    <dgm:pt modelId="{EF9EBA78-12AA-4E6F-B0AC-ABE104665DDA}" type="pres">
      <dgm:prSet presAssocID="{186407C6-3E00-4C8F-B2CF-A8B8134FDFF9}" presName="node" presStyleLbl="node1" presStyleIdx="5" presStyleCnt="7" custScaleX="156090" custScaleY="131959">
        <dgm:presLayoutVars>
          <dgm:bulletEnabled val="1"/>
        </dgm:presLayoutVars>
      </dgm:prSet>
      <dgm:spPr/>
      <dgm:t>
        <a:bodyPr/>
        <a:lstStyle/>
        <a:p>
          <a:endParaRPr lang="en-US"/>
        </a:p>
      </dgm:t>
    </dgm:pt>
    <dgm:pt modelId="{60E147FB-07DF-404F-8044-A3AC705A5416}" type="pres">
      <dgm:prSet presAssocID="{186407C6-3E00-4C8F-B2CF-A8B8134FDFF9}" presName="spNode" presStyleCnt="0"/>
      <dgm:spPr/>
    </dgm:pt>
    <dgm:pt modelId="{315ECC33-7CF9-4F24-BDE7-DA3BE62D750C}" type="pres">
      <dgm:prSet presAssocID="{9355240B-00DB-4873-AB91-4C4F873E6FE0}" presName="sibTrans" presStyleLbl="sibTrans1D1" presStyleIdx="5" presStyleCnt="7"/>
      <dgm:spPr/>
      <dgm:t>
        <a:bodyPr/>
        <a:lstStyle/>
        <a:p>
          <a:endParaRPr lang="en-US"/>
        </a:p>
      </dgm:t>
    </dgm:pt>
    <dgm:pt modelId="{88208247-2892-4317-996C-1240092E4F5B}" type="pres">
      <dgm:prSet presAssocID="{1011BF12-41CD-4C95-B151-4AAB2307AB19}" presName="node" presStyleLbl="node1" presStyleIdx="6" presStyleCnt="7" custScaleX="149791" custScaleY="118740" custRadScaleRad="89629" custRadScaleInc="-54222">
        <dgm:presLayoutVars>
          <dgm:bulletEnabled val="1"/>
        </dgm:presLayoutVars>
      </dgm:prSet>
      <dgm:spPr/>
      <dgm:t>
        <a:bodyPr/>
        <a:lstStyle/>
        <a:p>
          <a:endParaRPr lang="en-US"/>
        </a:p>
      </dgm:t>
    </dgm:pt>
    <dgm:pt modelId="{9586E191-00C0-4EA1-A512-B6FDE1BFC2E6}" type="pres">
      <dgm:prSet presAssocID="{1011BF12-41CD-4C95-B151-4AAB2307AB19}" presName="spNode" presStyleCnt="0"/>
      <dgm:spPr/>
    </dgm:pt>
    <dgm:pt modelId="{9ABB0DC4-3E84-45BE-8403-AA4B121542F0}" type="pres">
      <dgm:prSet presAssocID="{088C9CE8-1112-4B8B-83B4-FDB335CB080A}" presName="sibTrans" presStyleLbl="sibTrans1D1" presStyleIdx="6" presStyleCnt="7"/>
      <dgm:spPr/>
      <dgm:t>
        <a:bodyPr/>
        <a:lstStyle/>
        <a:p>
          <a:endParaRPr lang="en-US"/>
        </a:p>
      </dgm:t>
    </dgm:pt>
  </dgm:ptLst>
  <dgm:cxnLst>
    <dgm:cxn modelId="{284B4ED2-234F-40AC-8B95-67E3F290DFA2}" type="presOf" srcId="{7C26B7A3-4446-4F0B-91F3-4BE89DF686FE}" destId="{94AE3594-F711-47D8-B2BB-B92300DC4FC0}" srcOrd="0" destOrd="0" presId="urn:microsoft.com/office/officeart/2005/8/layout/cycle6"/>
    <dgm:cxn modelId="{7D104E08-81D3-4784-800D-78D223CBF4A5}" srcId="{508DE4ED-FD9A-4618-A120-5D4E7E7F556A}" destId="{7C26B7A3-4446-4F0B-91F3-4BE89DF686FE}" srcOrd="1" destOrd="0" parTransId="{0317F0AD-204C-4FB6-ACE7-05DB52F1D991}" sibTransId="{8170A297-9ADC-473E-9A60-AD7F437115F7}"/>
    <dgm:cxn modelId="{1804D0AD-A45C-45D0-8ED0-67B98CDACBFD}" type="presOf" srcId="{088C9CE8-1112-4B8B-83B4-FDB335CB080A}" destId="{9ABB0DC4-3E84-45BE-8403-AA4B121542F0}" srcOrd="0" destOrd="0" presId="urn:microsoft.com/office/officeart/2005/8/layout/cycle6"/>
    <dgm:cxn modelId="{E6FEF3AA-D2AB-4209-AB81-5026815D6E9A}" type="presOf" srcId="{06B0C0B3-53E0-44E1-8056-2BF7F25A204F}" destId="{0A4F8206-BD2A-470D-AA28-F1069092FF45}" srcOrd="0" destOrd="0" presId="urn:microsoft.com/office/officeart/2005/8/layout/cycle6"/>
    <dgm:cxn modelId="{4B4FD52D-3213-41A6-870D-3521B969786B}" srcId="{508DE4ED-FD9A-4618-A120-5D4E7E7F556A}" destId="{94A0ADB1-AD06-485B-98DE-801E97BB1EF1}" srcOrd="4" destOrd="0" parTransId="{EC84D1E9-BD8F-4CAC-A777-F4633C50F247}" sibTransId="{ECA7F04B-6260-4B74-BC99-A9F5E57AE918}"/>
    <dgm:cxn modelId="{D18CC70A-A650-46F7-9118-4CC6F7E643D7}" type="presOf" srcId="{508DE4ED-FD9A-4618-A120-5D4E7E7F556A}" destId="{D4F895A0-C2A2-4573-B7F2-C0197EEA8481}" srcOrd="0" destOrd="0" presId="urn:microsoft.com/office/officeart/2005/8/layout/cycle6"/>
    <dgm:cxn modelId="{831E5267-7AA5-4BE4-994A-598B33B2A115}" type="presOf" srcId="{7014293E-1BF6-49D4-A806-F9A58F9F597E}" destId="{A164D023-15C0-414E-8847-E5275BDF04E0}" srcOrd="0" destOrd="0" presId="urn:microsoft.com/office/officeart/2005/8/layout/cycle6"/>
    <dgm:cxn modelId="{E8595649-18AF-47EB-892D-E80A372E9715}" srcId="{508DE4ED-FD9A-4618-A120-5D4E7E7F556A}" destId="{7014293E-1BF6-49D4-A806-F9A58F9F597E}" srcOrd="3" destOrd="0" parTransId="{65A1FCC7-52DE-4C28-B6C0-61B03CD3471F}" sibTransId="{06B0C0B3-53E0-44E1-8056-2BF7F25A204F}"/>
    <dgm:cxn modelId="{49845EEB-99F0-4365-A059-51720700BD1D}" type="presOf" srcId="{8170A297-9ADC-473E-9A60-AD7F437115F7}" destId="{388020D7-A1E3-4641-A713-8DDB92147F1E}" srcOrd="0" destOrd="0" presId="urn:microsoft.com/office/officeart/2005/8/layout/cycle6"/>
    <dgm:cxn modelId="{41991937-0486-4314-BA11-BA31424AB0B5}" type="presOf" srcId="{6BDA324D-2A47-4423-AEC5-D07DB80CF4FB}" destId="{0EDD00AE-A7DF-4F9D-81BD-DC6FDDF11EBD}" srcOrd="0" destOrd="0" presId="urn:microsoft.com/office/officeart/2005/8/layout/cycle6"/>
    <dgm:cxn modelId="{DCD4DB0D-37D9-4796-9A34-AAD94B5B1C25}" type="presOf" srcId="{94A0ADB1-AD06-485B-98DE-801E97BB1EF1}" destId="{879C330F-748B-4DF1-B87A-5FC06FE372FA}" srcOrd="0" destOrd="0" presId="urn:microsoft.com/office/officeart/2005/8/layout/cycle6"/>
    <dgm:cxn modelId="{1F9C88E6-8DAF-4553-B03A-76999EC38F6D}" srcId="{508DE4ED-FD9A-4618-A120-5D4E7E7F556A}" destId="{486E8AF7-C219-4076-AD14-C03AD645A7D7}" srcOrd="0" destOrd="0" parTransId="{EBED1CB1-9D25-4EAB-A905-B9E478068AE9}" sibTransId="{6BDA324D-2A47-4423-AEC5-D07DB80CF4FB}"/>
    <dgm:cxn modelId="{F6850856-4FFE-4B36-A216-86A5DCEFC805}" type="presOf" srcId="{486E8AF7-C219-4076-AD14-C03AD645A7D7}" destId="{DDB5E821-3584-47E1-8B5E-9D1861C1E3F7}" srcOrd="0" destOrd="0" presId="urn:microsoft.com/office/officeart/2005/8/layout/cycle6"/>
    <dgm:cxn modelId="{56D73C90-33D3-4FF2-A056-2340DA48DEBC}" type="presOf" srcId="{ECA7F04B-6260-4B74-BC99-A9F5E57AE918}" destId="{C93E1BFC-7199-4B55-B59C-4F84C557D195}" srcOrd="0" destOrd="0" presId="urn:microsoft.com/office/officeart/2005/8/layout/cycle6"/>
    <dgm:cxn modelId="{2AAE5836-0435-4968-B86F-EBD82DCE2F4F}" type="presOf" srcId="{9355240B-00DB-4873-AB91-4C4F873E6FE0}" destId="{315ECC33-7CF9-4F24-BDE7-DA3BE62D750C}" srcOrd="0" destOrd="0" presId="urn:microsoft.com/office/officeart/2005/8/layout/cycle6"/>
    <dgm:cxn modelId="{0208DB50-6927-4C39-BD41-33B8A6676F3C}" type="presOf" srcId="{304710C1-D0F0-43C8-B43D-327B54FF5C48}" destId="{2A09266C-BF8A-467A-AB75-BBF30E0AE196}" srcOrd="0" destOrd="0" presId="urn:microsoft.com/office/officeart/2005/8/layout/cycle6"/>
    <dgm:cxn modelId="{8CE2C450-86F3-4D39-8214-336AC6883025}" type="presOf" srcId="{A4BAB863-2DB9-4B4B-9F7E-7A15D0D3895B}" destId="{BF45EA8F-A747-40DF-BFBC-5DFFF71F86A1}" srcOrd="0" destOrd="0" presId="urn:microsoft.com/office/officeart/2005/8/layout/cycle6"/>
    <dgm:cxn modelId="{B640891F-A5BF-400D-8F14-7BA6CB307680}" type="presOf" srcId="{1011BF12-41CD-4C95-B151-4AAB2307AB19}" destId="{88208247-2892-4317-996C-1240092E4F5B}" srcOrd="0" destOrd="0" presId="urn:microsoft.com/office/officeart/2005/8/layout/cycle6"/>
    <dgm:cxn modelId="{3405AF98-58BF-4D1C-9F08-57BE0A1DC2C3}" srcId="{508DE4ED-FD9A-4618-A120-5D4E7E7F556A}" destId="{1011BF12-41CD-4C95-B151-4AAB2307AB19}" srcOrd="6" destOrd="0" parTransId="{582C5A37-E445-4A8B-97FF-C4722918239A}" sibTransId="{088C9CE8-1112-4B8B-83B4-FDB335CB080A}"/>
    <dgm:cxn modelId="{A5FFFCC0-E01C-45F1-B765-C3B920EF1BDF}" type="presOf" srcId="{186407C6-3E00-4C8F-B2CF-A8B8134FDFF9}" destId="{EF9EBA78-12AA-4E6F-B0AC-ABE104665DDA}" srcOrd="0" destOrd="0" presId="urn:microsoft.com/office/officeart/2005/8/layout/cycle6"/>
    <dgm:cxn modelId="{ACD2495E-9163-41AF-A9F5-62B0D62D84EC}" srcId="{508DE4ED-FD9A-4618-A120-5D4E7E7F556A}" destId="{186407C6-3E00-4C8F-B2CF-A8B8134FDFF9}" srcOrd="5" destOrd="0" parTransId="{AE4E09CF-021E-47CC-8FDB-2F8F4EA68E0B}" sibTransId="{9355240B-00DB-4873-AB91-4C4F873E6FE0}"/>
    <dgm:cxn modelId="{9DCFFB89-759A-40D3-911C-4D96B9BF8E96}" srcId="{508DE4ED-FD9A-4618-A120-5D4E7E7F556A}" destId="{A4BAB863-2DB9-4B4B-9F7E-7A15D0D3895B}" srcOrd="2" destOrd="0" parTransId="{85E62B72-9132-4D36-8691-A64C6F21F6FD}" sibTransId="{304710C1-D0F0-43C8-B43D-327B54FF5C48}"/>
    <dgm:cxn modelId="{1210145A-AF92-4FE7-90F7-109CC03282DA}" type="presParOf" srcId="{D4F895A0-C2A2-4573-B7F2-C0197EEA8481}" destId="{DDB5E821-3584-47E1-8B5E-9D1861C1E3F7}" srcOrd="0" destOrd="0" presId="urn:microsoft.com/office/officeart/2005/8/layout/cycle6"/>
    <dgm:cxn modelId="{E4CF340F-2204-4918-93DB-3340BB06BD77}" type="presParOf" srcId="{D4F895A0-C2A2-4573-B7F2-C0197EEA8481}" destId="{4ADE5AB0-9B20-4092-8EE4-36D5773D6C7E}" srcOrd="1" destOrd="0" presId="urn:microsoft.com/office/officeart/2005/8/layout/cycle6"/>
    <dgm:cxn modelId="{4F0CC9B2-4075-4B9F-AD22-4CF1E2E471AE}" type="presParOf" srcId="{D4F895A0-C2A2-4573-B7F2-C0197EEA8481}" destId="{0EDD00AE-A7DF-4F9D-81BD-DC6FDDF11EBD}" srcOrd="2" destOrd="0" presId="urn:microsoft.com/office/officeart/2005/8/layout/cycle6"/>
    <dgm:cxn modelId="{11122DDA-707B-42D1-8048-B44C5AA17E78}" type="presParOf" srcId="{D4F895A0-C2A2-4573-B7F2-C0197EEA8481}" destId="{94AE3594-F711-47D8-B2BB-B92300DC4FC0}" srcOrd="3" destOrd="0" presId="urn:microsoft.com/office/officeart/2005/8/layout/cycle6"/>
    <dgm:cxn modelId="{C4EFF874-91E8-4D65-9C59-5C215F2990F4}" type="presParOf" srcId="{D4F895A0-C2A2-4573-B7F2-C0197EEA8481}" destId="{A7C5432B-2A3F-426A-9214-714674E670E5}" srcOrd="4" destOrd="0" presId="urn:microsoft.com/office/officeart/2005/8/layout/cycle6"/>
    <dgm:cxn modelId="{3C748C24-0134-4F49-B847-65AE8CC7E83B}" type="presParOf" srcId="{D4F895A0-C2A2-4573-B7F2-C0197EEA8481}" destId="{388020D7-A1E3-4641-A713-8DDB92147F1E}" srcOrd="5" destOrd="0" presId="urn:microsoft.com/office/officeart/2005/8/layout/cycle6"/>
    <dgm:cxn modelId="{E3293D73-4C72-4491-B718-692896C07C20}" type="presParOf" srcId="{D4F895A0-C2A2-4573-B7F2-C0197EEA8481}" destId="{BF45EA8F-A747-40DF-BFBC-5DFFF71F86A1}" srcOrd="6" destOrd="0" presId="urn:microsoft.com/office/officeart/2005/8/layout/cycle6"/>
    <dgm:cxn modelId="{694FFFD6-430E-4EDF-B2DC-5868CED53430}" type="presParOf" srcId="{D4F895A0-C2A2-4573-B7F2-C0197EEA8481}" destId="{2DA8E9BF-05E1-4988-8B0C-23ED6BE219F6}" srcOrd="7" destOrd="0" presId="urn:microsoft.com/office/officeart/2005/8/layout/cycle6"/>
    <dgm:cxn modelId="{6D408553-9ACE-426C-ACB0-BB0CED40B9EB}" type="presParOf" srcId="{D4F895A0-C2A2-4573-B7F2-C0197EEA8481}" destId="{2A09266C-BF8A-467A-AB75-BBF30E0AE196}" srcOrd="8" destOrd="0" presId="urn:microsoft.com/office/officeart/2005/8/layout/cycle6"/>
    <dgm:cxn modelId="{F03F5C7D-A9B5-49B7-8AFD-F146D0A2DBE8}" type="presParOf" srcId="{D4F895A0-C2A2-4573-B7F2-C0197EEA8481}" destId="{A164D023-15C0-414E-8847-E5275BDF04E0}" srcOrd="9" destOrd="0" presId="urn:microsoft.com/office/officeart/2005/8/layout/cycle6"/>
    <dgm:cxn modelId="{E9CD99DB-9245-48FE-B3B2-3DBFE58F2D2D}" type="presParOf" srcId="{D4F895A0-C2A2-4573-B7F2-C0197EEA8481}" destId="{FE95AB7E-FA6A-4DC1-AC68-5FB3A1597E1D}" srcOrd="10" destOrd="0" presId="urn:microsoft.com/office/officeart/2005/8/layout/cycle6"/>
    <dgm:cxn modelId="{B4AC3FE4-77BB-4BEE-A50C-E09FDA41EEC3}" type="presParOf" srcId="{D4F895A0-C2A2-4573-B7F2-C0197EEA8481}" destId="{0A4F8206-BD2A-470D-AA28-F1069092FF45}" srcOrd="11" destOrd="0" presId="urn:microsoft.com/office/officeart/2005/8/layout/cycle6"/>
    <dgm:cxn modelId="{F08BA851-9368-4940-BB06-78B6B9877A1B}" type="presParOf" srcId="{D4F895A0-C2A2-4573-B7F2-C0197EEA8481}" destId="{879C330F-748B-4DF1-B87A-5FC06FE372FA}" srcOrd="12" destOrd="0" presId="urn:microsoft.com/office/officeart/2005/8/layout/cycle6"/>
    <dgm:cxn modelId="{98D82FD6-FA63-43B4-BC63-989BE7D3BA4E}" type="presParOf" srcId="{D4F895A0-C2A2-4573-B7F2-C0197EEA8481}" destId="{9954F9EB-514B-4852-B623-EF0508C3A1E0}" srcOrd="13" destOrd="0" presId="urn:microsoft.com/office/officeart/2005/8/layout/cycle6"/>
    <dgm:cxn modelId="{2000CE4A-B2ED-4608-84A6-D36B11299602}" type="presParOf" srcId="{D4F895A0-C2A2-4573-B7F2-C0197EEA8481}" destId="{C93E1BFC-7199-4B55-B59C-4F84C557D195}" srcOrd="14" destOrd="0" presId="urn:microsoft.com/office/officeart/2005/8/layout/cycle6"/>
    <dgm:cxn modelId="{CA35753D-DA66-4E73-801F-25A30A33E08D}" type="presParOf" srcId="{D4F895A0-C2A2-4573-B7F2-C0197EEA8481}" destId="{EF9EBA78-12AA-4E6F-B0AC-ABE104665DDA}" srcOrd="15" destOrd="0" presId="urn:microsoft.com/office/officeart/2005/8/layout/cycle6"/>
    <dgm:cxn modelId="{A53F2C54-0590-4B4F-BA8A-1BF5F5635568}" type="presParOf" srcId="{D4F895A0-C2A2-4573-B7F2-C0197EEA8481}" destId="{60E147FB-07DF-404F-8044-A3AC705A5416}" srcOrd="16" destOrd="0" presId="urn:microsoft.com/office/officeart/2005/8/layout/cycle6"/>
    <dgm:cxn modelId="{FD453935-35BE-455B-AF19-12C926259108}" type="presParOf" srcId="{D4F895A0-C2A2-4573-B7F2-C0197EEA8481}" destId="{315ECC33-7CF9-4F24-BDE7-DA3BE62D750C}" srcOrd="17" destOrd="0" presId="urn:microsoft.com/office/officeart/2005/8/layout/cycle6"/>
    <dgm:cxn modelId="{BD36A2D8-D04E-4646-9581-553E0DBE8382}" type="presParOf" srcId="{D4F895A0-C2A2-4573-B7F2-C0197EEA8481}" destId="{88208247-2892-4317-996C-1240092E4F5B}" srcOrd="18" destOrd="0" presId="urn:microsoft.com/office/officeart/2005/8/layout/cycle6"/>
    <dgm:cxn modelId="{C32F00EA-2E1F-4FEC-96D6-08D606852A74}" type="presParOf" srcId="{D4F895A0-C2A2-4573-B7F2-C0197EEA8481}" destId="{9586E191-00C0-4EA1-A512-B6FDE1BFC2E6}" srcOrd="19" destOrd="0" presId="urn:microsoft.com/office/officeart/2005/8/layout/cycle6"/>
    <dgm:cxn modelId="{9AB2DEB9-CCEE-45E7-8DDF-DE185B023CFB}" type="presParOf" srcId="{D4F895A0-C2A2-4573-B7F2-C0197EEA8481}" destId="{9ABB0DC4-3E84-45BE-8403-AA4B121542F0}"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94E87-014F-44BA-8A3D-606F2823332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F190E7-F381-47B2-9192-62241E57E14B}">
      <dgm:prSet phldrT="[Text]"/>
      <dgm:spPr/>
      <dgm:t>
        <a:bodyPr/>
        <a:lstStyle/>
        <a:p>
          <a:r>
            <a:rPr lang="en-US" b="1" dirty="0" smtClean="0"/>
            <a:t>Identify the Problem</a:t>
          </a:r>
        </a:p>
        <a:p>
          <a:r>
            <a:rPr lang="en-US" dirty="0" smtClean="0"/>
            <a:t>Proton Pump Inhibitors (PPIs) are commonly prescribed and are unsafe for long-term use in some patients</a:t>
          </a:r>
          <a:endParaRPr lang="en-US" dirty="0"/>
        </a:p>
      </dgm:t>
    </dgm:pt>
    <dgm:pt modelId="{59E6EAE5-2DD0-44AB-99D6-AFB553C86AC2}" type="parTrans" cxnId="{9501373E-82F8-4944-B089-EC26592ED600}">
      <dgm:prSet/>
      <dgm:spPr/>
      <dgm:t>
        <a:bodyPr/>
        <a:lstStyle/>
        <a:p>
          <a:endParaRPr lang="en-US"/>
        </a:p>
      </dgm:t>
    </dgm:pt>
    <dgm:pt modelId="{EE14A127-6F79-49D0-87D0-0E008B3E518B}" type="sibTrans" cxnId="{9501373E-82F8-4944-B089-EC26592ED600}">
      <dgm:prSet/>
      <dgm:spPr/>
      <dgm:t>
        <a:bodyPr/>
        <a:lstStyle/>
        <a:p>
          <a:endParaRPr lang="en-US"/>
        </a:p>
      </dgm:t>
    </dgm:pt>
    <dgm:pt modelId="{4DF1ECDA-F530-4284-B40E-176553422B9B}">
      <dgm:prSet phldrT="[Text]"/>
      <dgm:spPr/>
      <dgm:t>
        <a:bodyPr/>
        <a:lstStyle/>
        <a:p>
          <a:r>
            <a:rPr lang="en-US" b="1" dirty="0" smtClean="0"/>
            <a:t>Access Clinic Data</a:t>
          </a:r>
        </a:p>
        <a:p>
          <a:r>
            <a:rPr lang="en-US" dirty="0" smtClean="0"/>
            <a:t>Use the electronic health record to generate a list of all patients in the practice </a:t>
          </a:r>
          <a:endParaRPr lang="en-US" dirty="0"/>
        </a:p>
      </dgm:t>
    </dgm:pt>
    <dgm:pt modelId="{4996635D-A411-469D-974C-83F253965399}" type="parTrans" cxnId="{F9CDEC6B-5FCD-4EA3-B3AE-CE170344FE55}">
      <dgm:prSet/>
      <dgm:spPr/>
      <dgm:t>
        <a:bodyPr/>
        <a:lstStyle/>
        <a:p>
          <a:endParaRPr lang="en-US"/>
        </a:p>
      </dgm:t>
    </dgm:pt>
    <dgm:pt modelId="{694DD55E-3C19-4227-A08D-1889CE48B496}" type="sibTrans" cxnId="{F9CDEC6B-5FCD-4EA3-B3AE-CE170344FE55}">
      <dgm:prSet/>
      <dgm:spPr/>
      <dgm:t>
        <a:bodyPr/>
        <a:lstStyle/>
        <a:p>
          <a:endParaRPr lang="en-US"/>
        </a:p>
      </dgm:t>
    </dgm:pt>
    <dgm:pt modelId="{D6687D47-01F3-4CDE-90E9-EEADE5D4FA58}">
      <dgm:prSet phldrT="[Text]"/>
      <dgm:spPr/>
      <dgm:t>
        <a:bodyPr/>
        <a:lstStyle/>
        <a:p>
          <a:r>
            <a:rPr lang="en-US" b="1" dirty="0" smtClean="0"/>
            <a:t>Educate Prescribers</a:t>
          </a:r>
        </a:p>
        <a:p>
          <a:r>
            <a:rPr lang="en-US" dirty="0" smtClean="0"/>
            <a:t> Educate the prescribers about the dangers of PPI overuse and collaborate on a management approach</a:t>
          </a:r>
          <a:endParaRPr lang="en-US" dirty="0"/>
        </a:p>
      </dgm:t>
    </dgm:pt>
    <dgm:pt modelId="{2754B4B5-001E-41C2-BAFF-D593062D6E0F}" type="parTrans" cxnId="{F9A9A2BF-82CB-466A-86B4-563C5E9F9F9D}">
      <dgm:prSet/>
      <dgm:spPr/>
      <dgm:t>
        <a:bodyPr/>
        <a:lstStyle/>
        <a:p>
          <a:endParaRPr lang="en-US"/>
        </a:p>
      </dgm:t>
    </dgm:pt>
    <dgm:pt modelId="{2C20B8A7-4B66-4FCA-9A95-C03EE145A916}" type="sibTrans" cxnId="{F9A9A2BF-82CB-466A-86B4-563C5E9F9F9D}">
      <dgm:prSet/>
      <dgm:spPr/>
      <dgm:t>
        <a:bodyPr/>
        <a:lstStyle/>
        <a:p>
          <a:endParaRPr lang="en-US"/>
        </a:p>
      </dgm:t>
    </dgm:pt>
    <dgm:pt modelId="{D10C79E8-2B54-44D7-B5B6-B143E3C9AA35}">
      <dgm:prSet phldrT="[Text]"/>
      <dgm:spPr/>
      <dgm:t>
        <a:bodyPr/>
        <a:lstStyle/>
        <a:p>
          <a:r>
            <a:rPr lang="en-US" b="1" dirty="0" smtClean="0"/>
            <a:t>Manage the Clinic Population</a:t>
          </a:r>
        </a:p>
        <a:p>
          <a:r>
            <a:rPr lang="en-US" dirty="0" smtClean="0"/>
            <a:t>Evaluate patients who may be candidates to taper and discontinue PPIs</a:t>
          </a:r>
          <a:endParaRPr lang="en-US" dirty="0"/>
        </a:p>
      </dgm:t>
    </dgm:pt>
    <dgm:pt modelId="{DD2B09B6-3680-4748-BDF0-55CF3D355F6D}" type="parTrans" cxnId="{B1E856D6-EC42-407B-93FE-F2A1FBFEAEE0}">
      <dgm:prSet/>
      <dgm:spPr/>
      <dgm:t>
        <a:bodyPr/>
        <a:lstStyle/>
        <a:p>
          <a:endParaRPr lang="en-US"/>
        </a:p>
      </dgm:t>
    </dgm:pt>
    <dgm:pt modelId="{A38D5932-7B0D-43B1-9A29-AF7CEF7811E8}" type="sibTrans" cxnId="{B1E856D6-EC42-407B-93FE-F2A1FBFEAEE0}">
      <dgm:prSet/>
      <dgm:spPr/>
      <dgm:t>
        <a:bodyPr/>
        <a:lstStyle/>
        <a:p>
          <a:endParaRPr lang="en-US"/>
        </a:p>
      </dgm:t>
    </dgm:pt>
    <dgm:pt modelId="{C94DF306-5588-4BA8-8D7E-F7681C3F7A04}">
      <dgm:prSet phldrT="[Text]" custT="1"/>
      <dgm:spPr/>
      <dgm:t>
        <a:bodyPr/>
        <a:lstStyle/>
        <a:p>
          <a:r>
            <a:rPr lang="en-US" sz="1600" b="1" dirty="0" smtClean="0"/>
            <a:t>Provide Direct </a:t>
          </a:r>
        </a:p>
        <a:p>
          <a:r>
            <a:rPr lang="en-US" sz="1600" b="1" dirty="0" smtClean="0"/>
            <a:t>Patient Care</a:t>
          </a:r>
        </a:p>
        <a:p>
          <a:r>
            <a:rPr lang="en-US" sz="1600" dirty="0" smtClean="0"/>
            <a:t>Meet with patients to help safely discontinue PPI, and document progress in the patient’s record.</a:t>
          </a:r>
          <a:endParaRPr lang="en-US" sz="1600" dirty="0"/>
        </a:p>
      </dgm:t>
    </dgm:pt>
    <dgm:pt modelId="{8E07D725-5F48-4412-84BE-D3CD954530F6}" type="parTrans" cxnId="{78FFAF3D-841E-4E1E-9E3F-AC6738BC83F9}">
      <dgm:prSet/>
      <dgm:spPr/>
      <dgm:t>
        <a:bodyPr/>
        <a:lstStyle/>
        <a:p>
          <a:endParaRPr lang="en-US"/>
        </a:p>
      </dgm:t>
    </dgm:pt>
    <dgm:pt modelId="{1DBDADB9-BF3F-4EF6-A298-907A4EFA036F}" type="sibTrans" cxnId="{78FFAF3D-841E-4E1E-9E3F-AC6738BC83F9}">
      <dgm:prSet/>
      <dgm:spPr/>
      <dgm:t>
        <a:bodyPr/>
        <a:lstStyle/>
        <a:p>
          <a:endParaRPr lang="en-US"/>
        </a:p>
      </dgm:t>
    </dgm:pt>
    <dgm:pt modelId="{1675E23A-CCF0-4E08-9C92-F17E614DBF92}" type="pres">
      <dgm:prSet presAssocID="{9BF94E87-014F-44BA-8A3D-606F2823332D}" presName="CompostProcess" presStyleCnt="0">
        <dgm:presLayoutVars>
          <dgm:dir/>
          <dgm:resizeHandles val="exact"/>
        </dgm:presLayoutVars>
      </dgm:prSet>
      <dgm:spPr/>
      <dgm:t>
        <a:bodyPr/>
        <a:lstStyle/>
        <a:p>
          <a:endParaRPr lang="en-US"/>
        </a:p>
      </dgm:t>
    </dgm:pt>
    <dgm:pt modelId="{5D28B556-3048-4B50-9CFA-D7EBEA870E6F}" type="pres">
      <dgm:prSet presAssocID="{9BF94E87-014F-44BA-8A3D-606F2823332D}" presName="arrow" presStyleLbl="bgShp" presStyleIdx="0" presStyleCnt="1"/>
      <dgm:spPr/>
    </dgm:pt>
    <dgm:pt modelId="{0B0CA064-72C8-4575-A961-E11CCB3E2B4D}" type="pres">
      <dgm:prSet presAssocID="{9BF94E87-014F-44BA-8A3D-606F2823332D}" presName="linearProcess" presStyleCnt="0"/>
      <dgm:spPr/>
    </dgm:pt>
    <dgm:pt modelId="{04C89111-728C-4401-8BAD-0BD3E3BB7CE5}" type="pres">
      <dgm:prSet presAssocID="{D1F190E7-F381-47B2-9192-62241E57E14B}" presName="textNode" presStyleLbl="node1" presStyleIdx="0" presStyleCnt="5">
        <dgm:presLayoutVars>
          <dgm:bulletEnabled val="1"/>
        </dgm:presLayoutVars>
      </dgm:prSet>
      <dgm:spPr/>
      <dgm:t>
        <a:bodyPr/>
        <a:lstStyle/>
        <a:p>
          <a:endParaRPr lang="en-US"/>
        </a:p>
      </dgm:t>
    </dgm:pt>
    <dgm:pt modelId="{789F4465-97EC-472C-B45C-5CB4B8E62486}" type="pres">
      <dgm:prSet presAssocID="{EE14A127-6F79-49D0-87D0-0E008B3E518B}" presName="sibTrans" presStyleCnt="0"/>
      <dgm:spPr/>
    </dgm:pt>
    <dgm:pt modelId="{140FE042-FCF6-4F80-BD36-1B9C041BDC5A}" type="pres">
      <dgm:prSet presAssocID="{4DF1ECDA-F530-4284-B40E-176553422B9B}" presName="textNode" presStyleLbl="node1" presStyleIdx="1" presStyleCnt="5">
        <dgm:presLayoutVars>
          <dgm:bulletEnabled val="1"/>
        </dgm:presLayoutVars>
      </dgm:prSet>
      <dgm:spPr/>
      <dgm:t>
        <a:bodyPr/>
        <a:lstStyle/>
        <a:p>
          <a:endParaRPr lang="en-US"/>
        </a:p>
      </dgm:t>
    </dgm:pt>
    <dgm:pt modelId="{73C2EB0F-850E-4D95-8B9C-49AFFEF5E5BF}" type="pres">
      <dgm:prSet presAssocID="{694DD55E-3C19-4227-A08D-1889CE48B496}" presName="sibTrans" presStyleCnt="0"/>
      <dgm:spPr/>
    </dgm:pt>
    <dgm:pt modelId="{1629B33F-F9D0-44C4-90E3-D28F3E2E5353}" type="pres">
      <dgm:prSet presAssocID="{D6687D47-01F3-4CDE-90E9-EEADE5D4FA58}" presName="textNode" presStyleLbl="node1" presStyleIdx="2" presStyleCnt="5">
        <dgm:presLayoutVars>
          <dgm:bulletEnabled val="1"/>
        </dgm:presLayoutVars>
      </dgm:prSet>
      <dgm:spPr/>
      <dgm:t>
        <a:bodyPr/>
        <a:lstStyle/>
        <a:p>
          <a:endParaRPr lang="en-US"/>
        </a:p>
      </dgm:t>
    </dgm:pt>
    <dgm:pt modelId="{8BBB3CCA-A4D6-43CD-AE35-B9551F472BEF}" type="pres">
      <dgm:prSet presAssocID="{2C20B8A7-4B66-4FCA-9A95-C03EE145A916}" presName="sibTrans" presStyleCnt="0"/>
      <dgm:spPr/>
    </dgm:pt>
    <dgm:pt modelId="{0FCABC8E-D819-4428-B01D-0D377B0D355C}" type="pres">
      <dgm:prSet presAssocID="{D10C79E8-2B54-44D7-B5B6-B143E3C9AA35}" presName="textNode" presStyleLbl="node1" presStyleIdx="3" presStyleCnt="5">
        <dgm:presLayoutVars>
          <dgm:bulletEnabled val="1"/>
        </dgm:presLayoutVars>
      </dgm:prSet>
      <dgm:spPr/>
      <dgm:t>
        <a:bodyPr/>
        <a:lstStyle/>
        <a:p>
          <a:endParaRPr lang="en-US"/>
        </a:p>
      </dgm:t>
    </dgm:pt>
    <dgm:pt modelId="{24F37631-06EA-4F78-9678-823800BB57F1}" type="pres">
      <dgm:prSet presAssocID="{A38D5932-7B0D-43B1-9A29-AF7CEF7811E8}" presName="sibTrans" presStyleCnt="0"/>
      <dgm:spPr/>
    </dgm:pt>
    <dgm:pt modelId="{349F4159-2062-4B7D-B652-D7E619B935BE}" type="pres">
      <dgm:prSet presAssocID="{C94DF306-5588-4BA8-8D7E-F7681C3F7A04}" presName="textNode" presStyleLbl="node1" presStyleIdx="4" presStyleCnt="5">
        <dgm:presLayoutVars>
          <dgm:bulletEnabled val="1"/>
        </dgm:presLayoutVars>
      </dgm:prSet>
      <dgm:spPr/>
      <dgm:t>
        <a:bodyPr/>
        <a:lstStyle/>
        <a:p>
          <a:endParaRPr lang="en-US"/>
        </a:p>
      </dgm:t>
    </dgm:pt>
  </dgm:ptLst>
  <dgm:cxnLst>
    <dgm:cxn modelId="{9501373E-82F8-4944-B089-EC26592ED600}" srcId="{9BF94E87-014F-44BA-8A3D-606F2823332D}" destId="{D1F190E7-F381-47B2-9192-62241E57E14B}" srcOrd="0" destOrd="0" parTransId="{59E6EAE5-2DD0-44AB-99D6-AFB553C86AC2}" sibTransId="{EE14A127-6F79-49D0-87D0-0E008B3E518B}"/>
    <dgm:cxn modelId="{F9CDEC6B-5FCD-4EA3-B3AE-CE170344FE55}" srcId="{9BF94E87-014F-44BA-8A3D-606F2823332D}" destId="{4DF1ECDA-F530-4284-B40E-176553422B9B}" srcOrd="1" destOrd="0" parTransId="{4996635D-A411-469D-974C-83F253965399}" sibTransId="{694DD55E-3C19-4227-A08D-1889CE48B496}"/>
    <dgm:cxn modelId="{F9A9A2BF-82CB-466A-86B4-563C5E9F9F9D}" srcId="{9BF94E87-014F-44BA-8A3D-606F2823332D}" destId="{D6687D47-01F3-4CDE-90E9-EEADE5D4FA58}" srcOrd="2" destOrd="0" parTransId="{2754B4B5-001E-41C2-BAFF-D593062D6E0F}" sibTransId="{2C20B8A7-4B66-4FCA-9A95-C03EE145A916}"/>
    <dgm:cxn modelId="{FA6878A1-BA15-4054-9C35-24C8932EDFF9}" type="presOf" srcId="{D10C79E8-2B54-44D7-B5B6-B143E3C9AA35}" destId="{0FCABC8E-D819-4428-B01D-0D377B0D355C}" srcOrd="0" destOrd="0" presId="urn:microsoft.com/office/officeart/2005/8/layout/hProcess9"/>
    <dgm:cxn modelId="{FE406977-4739-4FFC-8231-D037B4F5FF58}" type="presOf" srcId="{D1F190E7-F381-47B2-9192-62241E57E14B}" destId="{04C89111-728C-4401-8BAD-0BD3E3BB7CE5}" srcOrd="0" destOrd="0" presId="urn:microsoft.com/office/officeart/2005/8/layout/hProcess9"/>
    <dgm:cxn modelId="{FFE65A24-6F63-4EA2-A9C1-8A3A0304FCEB}" type="presOf" srcId="{C94DF306-5588-4BA8-8D7E-F7681C3F7A04}" destId="{349F4159-2062-4B7D-B652-D7E619B935BE}" srcOrd="0" destOrd="0" presId="urn:microsoft.com/office/officeart/2005/8/layout/hProcess9"/>
    <dgm:cxn modelId="{B1E856D6-EC42-407B-93FE-F2A1FBFEAEE0}" srcId="{9BF94E87-014F-44BA-8A3D-606F2823332D}" destId="{D10C79E8-2B54-44D7-B5B6-B143E3C9AA35}" srcOrd="3" destOrd="0" parTransId="{DD2B09B6-3680-4748-BDF0-55CF3D355F6D}" sibTransId="{A38D5932-7B0D-43B1-9A29-AF7CEF7811E8}"/>
    <dgm:cxn modelId="{78FFAF3D-841E-4E1E-9E3F-AC6738BC83F9}" srcId="{9BF94E87-014F-44BA-8A3D-606F2823332D}" destId="{C94DF306-5588-4BA8-8D7E-F7681C3F7A04}" srcOrd="4" destOrd="0" parTransId="{8E07D725-5F48-4412-84BE-D3CD954530F6}" sibTransId="{1DBDADB9-BF3F-4EF6-A298-907A4EFA036F}"/>
    <dgm:cxn modelId="{0149B1BA-DA14-4EA8-A163-B924C60F13C1}" type="presOf" srcId="{9BF94E87-014F-44BA-8A3D-606F2823332D}" destId="{1675E23A-CCF0-4E08-9C92-F17E614DBF92}" srcOrd="0" destOrd="0" presId="urn:microsoft.com/office/officeart/2005/8/layout/hProcess9"/>
    <dgm:cxn modelId="{BEBDF67E-E4AC-4717-B817-2CE2FEE98131}" type="presOf" srcId="{D6687D47-01F3-4CDE-90E9-EEADE5D4FA58}" destId="{1629B33F-F9D0-44C4-90E3-D28F3E2E5353}" srcOrd="0" destOrd="0" presId="urn:microsoft.com/office/officeart/2005/8/layout/hProcess9"/>
    <dgm:cxn modelId="{63358A23-3453-4242-A7BF-5D31968930B5}" type="presOf" srcId="{4DF1ECDA-F530-4284-B40E-176553422B9B}" destId="{140FE042-FCF6-4F80-BD36-1B9C041BDC5A}" srcOrd="0" destOrd="0" presId="urn:microsoft.com/office/officeart/2005/8/layout/hProcess9"/>
    <dgm:cxn modelId="{168D2FAF-62DB-42C9-82AD-6BC2A210F943}" type="presParOf" srcId="{1675E23A-CCF0-4E08-9C92-F17E614DBF92}" destId="{5D28B556-3048-4B50-9CFA-D7EBEA870E6F}" srcOrd="0" destOrd="0" presId="urn:microsoft.com/office/officeart/2005/8/layout/hProcess9"/>
    <dgm:cxn modelId="{78A5240C-694C-49C6-878E-4B7708C53295}" type="presParOf" srcId="{1675E23A-CCF0-4E08-9C92-F17E614DBF92}" destId="{0B0CA064-72C8-4575-A961-E11CCB3E2B4D}" srcOrd="1" destOrd="0" presId="urn:microsoft.com/office/officeart/2005/8/layout/hProcess9"/>
    <dgm:cxn modelId="{67D91949-9603-43A1-8539-25B38421EFF7}" type="presParOf" srcId="{0B0CA064-72C8-4575-A961-E11CCB3E2B4D}" destId="{04C89111-728C-4401-8BAD-0BD3E3BB7CE5}" srcOrd="0" destOrd="0" presId="urn:microsoft.com/office/officeart/2005/8/layout/hProcess9"/>
    <dgm:cxn modelId="{5377F0BE-425F-411E-BB6C-27B726266B1F}" type="presParOf" srcId="{0B0CA064-72C8-4575-A961-E11CCB3E2B4D}" destId="{789F4465-97EC-472C-B45C-5CB4B8E62486}" srcOrd="1" destOrd="0" presId="urn:microsoft.com/office/officeart/2005/8/layout/hProcess9"/>
    <dgm:cxn modelId="{CDF0BC8B-9DE5-4BB7-AE24-B882596D7892}" type="presParOf" srcId="{0B0CA064-72C8-4575-A961-E11CCB3E2B4D}" destId="{140FE042-FCF6-4F80-BD36-1B9C041BDC5A}" srcOrd="2" destOrd="0" presId="urn:microsoft.com/office/officeart/2005/8/layout/hProcess9"/>
    <dgm:cxn modelId="{A754F690-EC9A-49A2-94B0-8688D38B8410}" type="presParOf" srcId="{0B0CA064-72C8-4575-A961-E11CCB3E2B4D}" destId="{73C2EB0F-850E-4D95-8B9C-49AFFEF5E5BF}" srcOrd="3" destOrd="0" presId="urn:microsoft.com/office/officeart/2005/8/layout/hProcess9"/>
    <dgm:cxn modelId="{D8CFC22E-F4ED-4DF9-A306-64E754033015}" type="presParOf" srcId="{0B0CA064-72C8-4575-A961-E11CCB3E2B4D}" destId="{1629B33F-F9D0-44C4-90E3-D28F3E2E5353}" srcOrd="4" destOrd="0" presId="urn:microsoft.com/office/officeart/2005/8/layout/hProcess9"/>
    <dgm:cxn modelId="{543E12E2-D68E-41A9-91AF-8E42F3DDE42E}" type="presParOf" srcId="{0B0CA064-72C8-4575-A961-E11CCB3E2B4D}" destId="{8BBB3CCA-A4D6-43CD-AE35-B9551F472BEF}" srcOrd="5" destOrd="0" presId="urn:microsoft.com/office/officeart/2005/8/layout/hProcess9"/>
    <dgm:cxn modelId="{80BE80E8-76A4-4887-A98F-87A15FA0CC8D}" type="presParOf" srcId="{0B0CA064-72C8-4575-A961-E11CCB3E2B4D}" destId="{0FCABC8E-D819-4428-B01D-0D377B0D355C}" srcOrd="6" destOrd="0" presId="urn:microsoft.com/office/officeart/2005/8/layout/hProcess9"/>
    <dgm:cxn modelId="{171B84AA-FCE8-4886-BD00-433CC0419239}" type="presParOf" srcId="{0B0CA064-72C8-4575-A961-E11CCB3E2B4D}" destId="{24F37631-06EA-4F78-9678-823800BB57F1}" srcOrd="7" destOrd="0" presId="urn:microsoft.com/office/officeart/2005/8/layout/hProcess9"/>
    <dgm:cxn modelId="{F47535C9-FCEA-453D-8988-04B1EB47E9E3}" type="presParOf" srcId="{0B0CA064-72C8-4575-A961-E11CCB3E2B4D}" destId="{349F4159-2062-4B7D-B652-D7E619B935BE}"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5E821-3584-47E1-8B5E-9D1861C1E3F7}">
      <dsp:nvSpPr>
        <dsp:cNvPr id="0" name=""/>
        <dsp:cNvSpPr/>
      </dsp:nvSpPr>
      <dsp:spPr>
        <a:xfrm>
          <a:off x="2675923" y="-126252"/>
          <a:ext cx="1897357" cy="10426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Primary Care Provider</a:t>
          </a:r>
          <a:endParaRPr lang="en-US" sz="1900" kern="1200" dirty="0"/>
        </a:p>
      </dsp:txBody>
      <dsp:txXfrm>
        <a:off x="2726820" y="-75355"/>
        <a:ext cx="1795563" cy="940827"/>
      </dsp:txXfrm>
    </dsp:sp>
    <dsp:sp modelId="{0EDD00AE-A7DF-4F9D-81BD-DC6FDDF11EBD}">
      <dsp:nvSpPr>
        <dsp:cNvPr id="0" name=""/>
        <dsp:cNvSpPr/>
      </dsp:nvSpPr>
      <dsp:spPr>
        <a:xfrm>
          <a:off x="719342" y="-58358"/>
          <a:ext cx="4513364" cy="4513364"/>
        </a:xfrm>
        <a:custGeom>
          <a:avLst/>
          <a:gdLst/>
          <a:ahLst/>
          <a:cxnLst/>
          <a:rect l="0" t="0" r="0" b="0"/>
          <a:pathLst>
            <a:path>
              <a:moveTo>
                <a:pt x="3858648" y="667242"/>
              </a:moveTo>
              <a:arcTo wR="2256682" hR="2256682" stAng="18913493" swAng="100054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AE3594-F711-47D8-B2BB-B92300DC4FC0}">
      <dsp:nvSpPr>
        <dsp:cNvPr id="0" name=""/>
        <dsp:cNvSpPr/>
      </dsp:nvSpPr>
      <dsp:spPr>
        <a:xfrm>
          <a:off x="4440217" y="1141316"/>
          <a:ext cx="1897357" cy="1042621"/>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Care Coordination</a:t>
          </a:r>
          <a:endParaRPr lang="en-US" sz="1900" kern="1200" dirty="0"/>
        </a:p>
      </dsp:txBody>
      <dsp:txXfrm>
        <a:off x="4491114" y="1192213"/>
        <a:ext cx="1795563" cy="940827"/>
      </dsp:txXfrm>
    </dsp:sp>
    <dsp:sp modelId="{388020D7-A1E3-4641-A713-8DDB92147F1E}">
      <dsp:nvSpPr>
        <dsp:cNvPr id="0" name=""/>
        <dsp:cNvSpPr/>
      </dsp:nvSpPr>
      <dsp:spPr>
        <a:xfrm>
          <a:off x="1782377" y="1564246"/>
          <a:ext cx="4513364" cy="4513364"/>
        </a:xfrm>
        <a:custGeom>
          <a:avLst/>
          <a:gdLst/>
          <a:ahLst/>
          <a:cxnLst/>
          <a:rect l="0" t="0" r="0" b="0"/>
          <a:pathLst>
            <a:path>
              <a:moveTo>
                <a:pt x="3813169" y="622679"/>
              </a:moveTo>
              <a:arcTo wR="2256682" hR="2256682" stAng="18816493" swAng="6486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45EA8F-A747-40DF-BFBC-5DFFF71F86A1}">
      <dsp:nvSpPr>
        <dsp:cNvPr id="0" name=""/>
        <dsp:cNvSpPr/>
      </dsp:nvSpPr>
      <dsp:spPr>
        <a:xfrm>
          <a:off x="4581430" y="2511386"/>
          <a:ext cx="2486548" cy="1285026"/>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Comprehensive Medication Management (CMM)</a:t>
          </a:r>
          <a:endParaRPr lang="en-US" sz="1900" kern="1200" dirty="0"/>
        </a:p>
      </dsp:txBody>
      <dsp:txXfrm>
        <a:off x="4644160" y="2574116"/>
        <a:ext cx="2361088" cy="1159566"/>
      </dsp:txXfrm>
    </dsp:sp>
    <dsp:sp modelId="{2A09266C-BF8A-467A-AB75-BBF30E0AE196}">
      <dsp:nvSpPr>
        <dsp:cNvPr id="0" name=""/>
        <dsp:cNvSpPr/>
      </dsp:nvSpPr>
      <dsp:spPr>
        <a:xfrm>
          <a:off x="1381426" y="372413"/>
          <a:ext cx="4513364" cy="4513364"/>
        </a:xfrm>
        <a:custGeom>
          <a:avLst/>
          <a:gdLst/>
          <a:ahLst/>
          <a:cxnLst/>
          <a:rect l="0" t="0" r="0" b="0"/>
          <a:pathLst>
            <a:path>
              <a:moveTo>
                <a:pt x="4186093" y="3427147"/>
              </a:moveTo>
              <a:arcTo wR="2256682" hR="2256682" stAng="1874571" swAng="55005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164D023-15C0-414E-8847-E5275BDF04E0}">
      <dsp:nvSpPr>
        <dsp:cNvPr id="0" name=""/>
        <dsp:cNvSpPr/>
      </dsp:nvSpPr>
      <dsp:spPr>
        <a:xfrm>
          <a:off x="3777966" y="4094808"/>
          <a:ext cx="1897357" cy="1042621"/>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 Behavioral Health Clinician</a:t>
          </a:r>
          <a:endParaRPr lang="en-US" sz="1900" kern="1200" dirty="0"/>
        </a:p>
      </dsp:txBody>
      <dsp:txXfrm>
        <a:off x="3828863" y="4145705"/>
        <a:ext cx="1795563" cy="940827"/>
      </dsp:txXfrm>
    </dsp:sp>
    <dsp:sp modelId="{0A4F8206-BD2A-470D-AA28-F1069092FF45}">
      <dsp:nvSpPr>
        <dsp:cNvPr id="0" name=""/>
        <dsp:cNvSpPr/>
      </dsp:nvSpPr>
      <dsp:spPr>
        <a:xfrm>
          <a:off x="1021007" y="441694"/>
          <a:ext cx="4513364" cy="4513364"/>
        </a:xfrm>
        <a:custGeom>
          <a:avLst/>
          <a:gdLst/>
          <a:ahLst/>
          <a:cxnLst/>
          <a:rect l="0" t="0" r="0" b="0"/>
          <a:pathLst>
            <a:path>
              <a:moveTo>
                <a:pt x="2752638" y="4458191"/>
              </a:moveTo>
              <a:arcTo wR="2256682" hR="2256682" stAng="4638261" swAng="6623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9C330F-748B-4DF1-B87A-5FC06FE372FA}">
      <dsp:nvSpPr>
        <dsp:cNvPr id="0" name=""/>
        <dsp:cNvSpPr/>
      </dsp:nvSpPr>
      <dsp:spPr>
        <a:xfrm>
          <a:off x="1441127" y="4094773"/>
          <a:ext cx="1897357" cy="1042621"/>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RN (disease management)</a:t>
          </a:r>
          <a:endParaRPr lang="en-US" sz="1900" kern="1200" dirty="0"/>
        </a:p>
      </dsp:txBody>
      <dsp:txXfrm>
        <a:off x="1492024" y="4145670"/>
        <a:ext cx="1795563" cy="940827"/>
      </dsp:txXfrm>
    </dsp:sp>
    <dsp:sp modelId="{C93E1BFC-7199-4B55-B59C-4F84C557D195}">
      <dsp:nvSpPr>
        <dsp:cNvPr id="0" name=""/>
        <dsp:cNvSpPr/>
      </dsp:nvSpPr>
      <dsp:spPr>
        <a:xfrm>
          <a:off x="1490695" y="684668"/>
          <a:ext cx="4513364" cy="4513364"/>
        </a:xfrm>
        <a:custGeom>
          <a:avLst/>
          <a:gdLst/>
          <a:ahLst/>
          <a:cxnLst/>
          <a:rect l="0" t="0" r="0" b="0"/>
          <a:pathLst>
            <a:path>
              <a:moveTo>
                <a:pt x="314675" y="3406128"/>
              </a:moveTo>
              <a:arcTo wR="2256682" hR="2256682" stAng="8962759" swAng="69155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9EBA78-12AA-4E6F-B0AC-ABE104665DDA}">
      <dsp:nvSpPr>
        <dsp:cNvPr id="0" name=""/>
        <dsp:cNvSpPr/>
      </dsp:nvSpPr>
      <dsp:spPr>
        <a:xfrm>
          <a:off x="475820" y="2632589"/>
          <a:ext cx="1897357" cy="104262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CDE- Certified Diabetes Educator</a:t>
          </a:r>
          <a:endParaRPr lang="en-US" sz="1900" kern="1200" dirty="0"/>
        </a:p>
      </dsp:txBody>
      <dsp:txXfrm>
        <a:off x="526717" y="2683486"/>
        <a:ext cx="1795563" cy="940827"/>
      </dsp:txXfrm>
    </dsp:sp>
    <dsp:sp modelId="{315ECC33-7CF9-4F24-BDE7-DA3BE62D750C}">
      <dsp:nvSpPr>
        <dsp:cNvPr id="0" name=""/>
        <dsp:cNvSpPr/>
      </dsp:nvSpPr>
      <dsp:spPr>
        <a:xfrm>
          <a:off x="1178654" y="1280748"/>
          <a:ext cx="4513364" cy="4513364"/>
        </a:xfrm>
        <a:custGeom>
          <a:avLst/>
          <a:gdLst/>
          <a:ahLst/>
          <a:cxnLst/>
          <a:rect l="0" t="0" r="0" b="0"/>
          <a:pathLst>
            <a:path>
              <a:moveTo>
                <a:pt x="191698" y="1346486"/>
              </a:moveTo>
              <a:arcTo wR="2256682" hR="2256682" stAng="12227205" swAng="8756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208247-2892-4317-996C-1240092E4F5B}">
      <dsp:nvSpPr>
        <dsp:cNvPr id="0" name=""/>
        <dsp:cNvSpPr/>
      </dsp:nvSpPr>
      <dsp:spPr>
        <a:xfrm>
          <a:off x="949912" y="1193539"/>
          <a:ext cx="1820790" cy="938176"/>
        </a:xfrm>
        <a:prstGeom prst="roundRect">
          <a:avLst/>
        </a:prstGeom>
        <a:solidFill>
          <a:srgbClr val="C422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Health Coach</a:t>
          </a:r>
          <a:endParaRPr lang="en-US" sz="1900" kern="1200" dirty="0"/>
        </a:p>
      </dsp:txBody>
      <dsp:txXfrm>
        <a:off x="995710" y="1239337"/>
        <a:ext cx="1729194" cy="846580"/>
      </dsp:txXfrm>
    </dsp:sp>
    <dsp:sp modelId="{9ABB0DC4-3E84-45BE-8403-AA4B121542F0}">
      <dsp:nvSpPr>
        <dsp:cNvPr id="0" name=""/>
        <dsp:cNvSpPr/>
      </dsp:nvSpPr>
      <dsp:spPr>
        <a:xfrm>
          <a:off x="1957539" y="-1394"/>
          <a:ext cx="4513364" cy="4513364"/>
        </a:xfrm>
        <a:custGeom>
          <a:avLst/>
          <a:gdLst/>
          <a:ahLst/>
          <a:cxnLst/>
          <a:rect l="0" t="0" r="0" b="0"/>
          <a:pathLst>
            <a:path>
              <a:moveTo>
                <a:pt x="268883" y="1188380"/>
              </a:moveTo>
              <a:arcTo wR="2256682" hR="2256682" stAng="12495294" swAng="111495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8B556-3048-4B50-9CFA-D7EBEA870E6F}">
      <dsp:nvSpPr>
        <dsp:cNvPr id="0" name=""/>
        <dsp:cNvSpPr/>
      </dsp:nvSpPr>
      <dsp:spPr>
        <a:xfrm>
          <a:off x="859267" y="0"/>
          <a:ext cx="9738359" cy="503099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89111-728C-4401-8BAD-0BD3E3BB7CE5}">
      <dsp:nvSpPr>
        <dsp:cNvPr id="0" name=""/>
        <dsp:cNvSpPr/>
      </dsp:nvSpPr>
      <dsp:spPr>
        <a:xfrm>
          <a:off x="5034" y="1509297"/>
          <a:ext cx="2201312" cy="2012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Identify the Problem</a:t>
          </a:r>
        </a:p>
        <a:p>
          <a:pPr lvl="0" algn="ctr" defTabSz="711200">
            <a:lnSpc>
              <a:spcPct val="90000"/>
            </a:lnSpc>
            <a:spcBef>
              <a:spcPct val="0"/>
            </a:spcBef>
            <a:spcAft>
              <a:spcPct val="35000"/>
            </a:spcAft>
          </a:pPr>
          <a:r>
            <a:rPr lang="en-US" sz="1600" kern="1200" dirty="0" smtClean="0"/>
            <a:t>Proton Pump Inhibitors (PPIs) are commonly prescribed and are unsafe for long-term use in some patients</a:t>
          </a:r>
          <a:endParaRPr lang="en-US" sz="1600" kern="1200" dirty="0"/>
        </a:p>
      </dsp:txBody>
      <dsp:txXfrm>
        <a:off x="103271" y="1607534"/>
        <a:ext cx="2004838" cy="1815922"/>
      </dsp:txXfrm>
    </dsp:sp>
    <dsp:sp modelId="{140FE042-FCF6-4F80-BD36-1B9C041BDC5A}">
      <dsp:nvSpPr>
        <dsp:cNvPr id="0" name=""/>
        <dsp:cNvSpPr/>
      </dsp:nvSpPr>
      <dsp:spPr>
        <a:xfrm>
          <a:off x="2316412" y="1509297"/>
          <a:ext cx="2201312" cy="2012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Access Clinic Data</a:t>
          </a:r>
        </a:p>
        <a:p>
          <a:pPr lvl="0" algn="ctr" defTabSz="711200">
            <a:lnSpc>
              <a:spcPct val="90000"/>
            </a:lnSpc>
            <a:spcBef>
              <a:spcPct val="0"/>
            </a:spcBef>
            <a:spcAft>
              <a:spcPct val="35000"/>
            </a:spcAft>
          </a:pPr>
          <a:r>
            <a:rPr lang="en-US" sz="1600" kern="1200" dirty="0" smtClean="0"/>
            <a:t>Use the electronic health record to generate a list of all patients in the practice </a:t>
          </a:r>
          <a:endParaRPr lang="en-US" sz="1600" kern="1200" dirty="0"/>
        </a:p>
      </dsp:txBody>
      <dsp:txXfrm>
        <a:off x="2414649" y="1607534"/>
        <a:ext cx="2004838" cy="1815922"/>
      </dsp:txXfrm>
    </dsp:sp>
    <dsp:sp modelId="{1629B33F-F9D0-44C4-90E3-D28F3E2E5353}">
      <dsp:nvSpPr>
        <dsp:cNvPr id="0" name=""/>
        <dsp:cNvSpPr/>
      </dsp:nvSpPr>
      <dsp:spPr>
        <a:xfrm>
          <a:off x="4627790" y="1509297"/>
          <a:ext cx="2201312" cy="2012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Educate Prescribers</a:t>
          </a:r>
        </a:p>
        <a:p>
          <a:pPr lvl="0" algn="ctr" defTabSz="711200">
            <a:lnSpc>
              <a:spcPct val="90000"/>
            </a:lnSpc>
            <a:spcBef>
              <a:spcPct val="0"/>
            </a:spcBef>
            <a:spcAft>
              <a:spcPct val="35000"/>
            </a:spcAft>
          </a:pPr>
          <a:r>
            <a:rPr lang="en-US" sz="1600" kern="1200" dirty="0" smtClean="0"/>
            <a:t> Educate the prescribers about the dangers of PPI overuse and collaborate on a management approach</a:t>
          </a:r>
          <a:endParaRPr lang="en-US" sz="1600" kern="1200" dirty="0"/>
        </a:p>
      </dsp:txBody>
      <dsp:txXfrm>
        <a:off x="4726027" y="1607534"/>
        <a:ext cx="2004838" cy="1815922"/>
      </dsp:txXfrm>
    </dsp:sp>
    <dsp:sp modelId="{0FCABC8E-D819-4428-B01D-0D377B0D355C}">
      <dsp:nvSpPr>
        <dsp:cNvPr id="0" name=""/>
        <dsp:cNvSpPr/>
      </dsp:nvSpPr>
      <dsp:spPr>
        <a:xfrm>
          <a:off x="6939168" y="1509297"/>
          <a:ext cx="2201312" cy="2012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Manage the Clinic Population</a:t>
          </a:r>
        </a:p>
        <a:p>
          <a:pPr lvl="0" algn="ctr" defTabSz="711200">
            <a:lnSpc>
              <a:spcPct val="90000"/>
            </a:lnSpc>
            <a:spcBef>
              <a:spcPct val="0"/>
            </a:spcBef>
            <a:spcAft>
              <a:spcPct val="35000"/>
            </a:spcAft>
          </a:pPr>
          <a:r>
            <a:rPr lang="en-US" sz="1600" kern="1200" dirty="0" smtClean="0"/>
            <a:t>Evaluate patients who may be candidates to taper and discontinue PPIs</a:t>
          </a:r>
          <a:endParaRPr lang="en-US" sz="1600" kern="1200" dirty="0"/>
        </a:p>
      </dsp:txBody>
      <dsp:txXfrm>
        <a:off x="7037405" y="1607534"/>
        <a:ext cx="2004838" cy="1815922"/>
      </dsp:txXfrm>
    </dsp:sp>
    <dsp:sp modelId="{349F4159-2062-4B7D-B652-D7E619B935BE}">
      <dsp:nvSpPr>
        <dsp:cNvPr id="0" name=""/>
        <dsp:cNvSpPr/>
      </dsp:nvSpPr>
      <dsp:spPr>
        <a:xfrm>
          <a:off x="9250546" y="1509297"/>
          <a:ext cx="2201312" cy="2012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Provide Direct </a:t>
          </a:r>
        </a:p>
        <a:p>
          <a:pPr lvl="0" algn="ctr" defTabSz="711200">
            <a:lnSpc>
              <a:spcPct val="90000"/>
            </a:lnSpc>
            <a:spcBef>
              <a:spcPct val="0"/>
            </a:spcBef>
            <a:spcAft>
              <a:spcPct val="35000"/>
            </a:spcAft>
          </a:pPr>
          <a:r>
            <a:rPr lang="en-US" sz="1600" b="1" kern="1200" dirty="0" smtClean="0"/>
            <a:t>Patient Care</a:t>
          </a:r>
        </a:p>
        <a:p>
          <a:pPr lvl="0" algn="ctr" defTabSz="711200">
            <a:lnSpc>
              <a:spcPct val="90000"/>
            </a:lnSpc>
            <a:spcBef>
              <a:spcPct val="0"/>
            </a:spcBef>
            <a:spcAft>
              <a:spcPct val="35000"/>
            </a:spcAft>
          </a:pPr>
          <a:r>
            <a:rPr lang="en-US" sz="1600" kern="1200" dirty="0" smtClean="0"/>
            <a:t>Meet with patients to help safely discontinue PPI, and document progress in the patient’s record.</a:t>
          </a:r>
          <a:endParaRPr lang="en-US" sz="1600" kern="1200" dirty="0"/>
        </a:p>
      </dsp:txBody>
      <dsp:txXfrm>
        <a:off x="9348783" y="1607534"/>
        <a:ext cx="2004838" cy="181592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02E599B2-A12A-4E2B-AFEB-B3D94F5375BB}" type="datetimeFigureOut">
              <a:rPr lang="en-US" smtClean="0"/>
              <a:t>5/18/2016</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739920B-9848-4FCC-B9CC-B465F93F373B}" type="slidenum">
              <a:rPr lang="en-US" smtClean="0"/>
              <a:t>‹#›</a:t>
            </a:fld>
            <a:endParaRPr lang="en-US"/>
          </a:p>
        </p:txBody>
      </p:sp>
    </p:spTree>
    <p:extLst>
      <p:ext uri="{BB962C8B-B14F-4D97-AF65-F5344CB8AC3E}">
        <p14:creationId xmlns:p14="http://schemas.microsoft.com/office/powerpoint/2010/main" val="119828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287B504-9A99-4EDB-958A-23533B063847}" type="datetimeFigureOut">
              <a:rPr lang="en-US" smtClean="0"/>
              <a:t>5/18/2016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F2101B1-5C75-461F-BA0A-4A2C09AF4B79}" type="slidenum">
              <a:rPr lang="en-US" smtClean="0"/>
              <a:t>‹#›</a:t>
            </a:fld>
            <a:endParaRPr lang="en-US"/>
          </a:p>
        </p:txBody>
      </p:sp>
    </p:spTree>
    <p:extLst>
      <p:ext uri="{BB962C8B-B14F-4D97-AF65-F5344CB8AC3E}">
        <p14:creationId xmlns:p14="http://schemas.microsoft.com/office/powerpoint/2010/main" val="67858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D1046-4446-40BF-9DA1-64F6D94AF722}" type="slidenum">
              <a:rPr lang="en-US" smtClean="0"/>
              <a:t>2</a:t>
            </a:fld>
            <a:endParaRPr lang="en-US"/>
          </a:p>
        </p:txBody>
      </p:sp>
    </p:spTree>
    <p:extLst>
      <p:ext uri="{BB962C8B-B14F-4D97-AF65-F5344CB8AC3E}">
        <p14:creationId xmlns:p14="http://schemas.microsoft.com/office/powerpoint/2010/main" val="263220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Heathers:</a:t>
            </a:r>
          </a:p>
          <a:p>
            <a:endParaRPr lang="en-US" dirty="0"/>
          </a:p>
          <a:p>
            <a:r>
              <a:rPr lang="en-US" dirty="0"/>
              <a:t> </a:t>
            </a:r>
            <a:r>
              <a:rPr lang="en-US" i="1" dirty="0"/>
              <a:t>The six (6) themes uncovered from the interviews included: (1) “MTM is just part of our team approach to the practice of medicine”: MTM as an integral part of PCPs’ practices; (2) “Frankly it’s education for the patient but it’s also education for me”: MTM services as a source of education; (3) “It’s not exactly just the pharmacist that passes out the medicines at the pharmacy”: The MTM practitioner is different from the dispensing pharmacist; (4) “So, less reactive, cleaning up the mess, and more proactive and catching things before they become so involved”: MTM services as preventative health care efforts; (5)“I think that time is the big thing”: MTM pharmacists spend more time with patients; (6) “There’s an access piece, there’s an availability piece, there’s a finance piece”: MTM services are underutilized at the clinics. In conclusion, PCPs value having MTM pharmacists as part of their team in ambulatory clinics. </a:t>
            </a:r>
            <a:endParaRPr lang="en-US" dirty="0"/>
          </a:p>
          <a:p>
            <a:r>
              <a:rPr lang="en-US" dirty="0"/>
              <a:t> </a:t>
            </a:r>
            <a:r>
              <a:rPr lang="en-US" b="1" i="1" dirty="0"/>
              <a:t>Main Outcome Measure</a:t>
            </a:r>
            <a:r>
              <a:rPr lang="en-US" i="1" dirty="0"/>
              <a:t>: Patient-perceived value of MTM services and non-financial barriers. </a:t>
            </a:r>
            <a:r>
              <a:rPr lang="en-US" b="1" i="1" dirty="0"/>
              <a:t>Results</a:t>
            </a:r>
            <a:r>
              <a:rPr lang="en-US" i="1" dirty="0"/>
              <a:t>: Seven themes were identified relating to the patient-perceived value of MTM services: collaboration of the health care team, MTM pharmacist as a supporter/advocate/confidant, MTM pharmacist as a resource for questions and education, accessibility to the MTM pharmacist, financial incentives for participation in MTM services, MTM pharmacy as a specialty field, and the MTM pharmacist as a coordinator. Three themes were identified regarding patient-perceived non-financial barriers to receiving MTM services, including: availability of the MTM pharmacist, patient/physician lack of knowledge of MTM services, patient’s belief that MTM services are not needed. </a:t>
            </a:r>
            <a:endParaRPr lang="en-US" dirty="0"/>
          </a:p>
        </p:txBody>
      </p:sp>
      <p:sp>
        <p:nvSpPr>
          <p:cNvPr id="4" name="Slide Number Placeholder 3"/>
          <p:cNvSpPr>
            <a:spLocks noGrp="1"/>
          </p:cNvSpPr>
          <p:nvPr>
            <p:ph type="sldNum" sz="quarter" idx="10"/>
          </p:nvPr>
        </p:nvSpPr>
        <p:spPr/>
        <p:txBody>
          <a:bodyPr/>
          <a:lstStyle/>
          <a:p>
            <a:pPr>
              <a:defRPr/>
            </a:pPr>
            <a:fld id="{8F5EC82F-429A-48A1-8EB0-C3E9423064A0}"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49938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C3CFB65-AEAC-4710-A24E-2755F4E3B680}" type="slidenum">
              <a:rPr lang="en-US"/>
              <a:pPr/>
              <a:t>16</a:t>
            </a:fld>
            <a:endParaRPr lang="en-US"/>
          </a:p>
        </p:txBody>
      </p:sp>
      <p:sp>
        <p:nvSpPr>
          <p:cNvPr id="22531" name="Rectangle 2"/>
          <p:cNvSpPr>
            <a:spLocks noGrp="1" noRot="1" noChangeAspect="1" noChangeArrowheads="1" noTextEdit="1"/>
          </p:cNvSpPr>
          <p:nvPr>
            <p:ph type="sldImg"/>
          </p:nvPr>
        </p:nvSpPr>
        <p:spPr>
          <a:xfrm>
            <a:off x="407988" y="698500"/>
            <a:ext cx="6207125" cy="3490913"/>
          </a:xfrm>
          <a:ln/>
        </p:spPr>
      </p:sp>
      <p:sp>
        <p:nvSpPr>
          <p:cNvPr id="22532" name="Rectangle 3"/>
          <p:cNvSpPr>
            <a:spLocks noGrp="1" noChangeArrowheads="1"/>
          </p:cNvSpPr>
          <p:nvPr>
            <p:ph type="body" idx="1"/>
          </p:nvPr>
        </p:nvSpPr>
        <p:spPr>
          <a:noFill/>
          <a:ln/>
        </p:spPr>
        <p:txBody>
          <a:bodyPr/>
          <a:lstStyle/>
          <a:p>
            <a:pPr eaLnBrk="1" hangingPunct="1"/>
            <a:r>
              <a:rPr lang="en-US" smtClean="0"/>
              <a:t>Total net savings was $601,771 Total net cost was $49,490.</a:t>
            </a:r>
          </a:p>
        </p:txBody>
      </p:sp>
    </p:spTree>
    <p:extLst>
      <p:ext uri="{BB962C8B-B14F-4D97-AF65-F5344CB8AC3E}">
        <p14:creationId xmlns:p14="http://schemas.microsoft.com/office/powerpoint/2010/main" val="31100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5EC82F-429A-48A1-8EB0-C3E9423064A0}" type="slidenum">
              <a:rPr lang="en-US" smtClean="0"/>
              <a:pPr>
                <a:defRPr/>
              </a:pPr>
              <a:t>18</a:t>
            </a:fld>
            <a:endParaRPr lang="en-US"/>
          </a:p>
        </p:txBody>
      </p:sp>
    </p:spTree>
    <p:extLst>
      <p:ext uri="{BB962C8B-B14F-4D97-AF65-F5344CB8AC3E}">
        <p14:creationId xmlns:p14="http://schemas.microsoft.com/office/powerpoint/2010/main" val="280069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Mary Figueroa</a:t>
            </a:r>
            <a:r>
              <a:rPr lang="en-US" baseline="0" dirty="0" smtClean="0"/>
              <a:t>– I am a family practitioner practicing in MN.</a:t>
            </a:r>
          </a:p>
          <a:p>
            <a:endParaRPr lang="en-US" baseline="0" dirty="0" smtClean="0"/>
          </a:p>
          <a:p>
            <a:r>
              <a:rPr lang="en-US" dirty="0" smtClean="0"/>
              <a:t>Dr.</a:t>
            </a:r>
            <a:r>
              <a:rPr lang="en-US" baseline="0" dirty="0" smtClean="0"/>
              <a:t> Brummel and I are from Fairview a large health care system  with over 3000 physicians that serves over 1M patients, with over 400,000 attributed to our medical group.</a:t>
            </a:r>
          </a:p>
          <a:p>
            <a:r>
              <a:rPr lang="en-US" baseline="0" dirty="0" smtClean="0"/>
              <a:t>Fairview was established as a non profit in 1906 and is a partner with the University of MN. </a:t>
            </a:r>
          </a:p>
          <a:p>
            <a:r>
              <a:rPr lang="en-US" baseline="0" dirty="0" smtClean="0"/>
              <a:t>Currently we have 45 primary care clinics. </a:t>
            </a:r>
          </a:p>
          <a:p>
            <a:endParaRPr lang="en-US" baseline="0" dirty="0" smtClean="0"/>
          </a:p>
          <a:p>
            <a:r>
              <a:rPr lang="en-US" baseline="0" dirty="0" smtClean="0"/>
              <a:t>Thanks to the hard work of Dr. Brummel we now have over 30 clinics that provide COMPREHENSIVE MEDICATION MANAGEMENT – services for patients. </a:t>
            </a:r>
          </a:p>
          <a:p>
            <a:endParaRPr lang="en-US" baseline="0" dirty="0" smtClean="0"/>
          </a:p>
        </p:txBody>
      </p:sp>
      <p:sp>
        <p:nvSpPr>
          <p:cNvPr id="4" name="Slide Number Placeholder 3"/>
          <p:cNvSpPr>
            <a:spLocks noGrp="1"/>
          </p:cNvSpPr>
          <p:nvPr>
            <p:ph type="sldNum" sz="quarter" idx="10"/>
          </p:nvPr>
        </p:nvSpPr>
        <p:spPr/>
        <p:txBody>
          <a:bodyPr/>
          <a:lstStyle/>
          <a:p>
            <a:fld id="{B7CD1046-4446-40BF-9DA1-64F6D94AF722}" type="slidenum">
              <a:rPr lang="en-US" smtClean="0"/>
              <a:t>3</a:t>
            </a:fld>
            <a:endParaRPr lang="en-US"/>
          </a:p>
        </p:txBody>
      </p:sp>
    </p:spTree>
    <p:extLst>
      <p:ext uri="{BB962C8B-B14F-4D97-AF65-F5344CB8AC3E}">
        <p14:creationId xmlns:p14="http://schemas.microsoft.com/office/powerpoint/2010/main" val="168934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been in practice for 29 years.  Many</a:t>
            </a:r>
            <a:r>
              <a:rPr lang="en-US" baseline="0" dirty="0" smtClean="0"/>
              <a:t> changes have occurred during this time in how a family practice physician like myself spends a typical day.  Primary Care providers no longer have the time allotted in our schedules to provide a full spectrum of care services to the patient all by ourselves. </a:t>
            </a:r>
          </a:p>
          <a:p>
            <a:r>
              <a:rPr lang="en-US" baseline="0" dirty="0" smtClean="0"/>
              <a:t>We have increasingly come to depend on the other members of our CARE TEAM to provide all of the services that the patient needs.  </a:t>
            </a:r>
          </a:p>
          <a:p>
            <a:r>
              <a:rPr lang="en-US" baseline="0" dirty="0" smtClean="0"/>
              <a:t>The concept of a HEALTH CARE HOME has developed to include Disease Management by nurses, Care coordination of all phases of a patients </a:t>
            </a:r>
          </a:p>
          <a:p>
            <a:r>
              <a:rPr lang="en-US" baseline="0" dirty="0" smtClean="0"/>
              <a:t>We work closely with Behavioral health and even with Health coaches to work on a patients lifestyle an how it impacts their health.  </a:t>
            </a:r>
          </a:p>
          <a:p>
            <a:endParaRPr lang="en-US" baseline="0" dirty="0" smtClean="0"/>
          </a:p>
          <a:p>
            <a:pPr>
              <a:defRPr/>
            </a:pPr>
            <a:r>
              <a:rPr lang="en-US" baseline="0" dirty="0" smtClean="0"/>
              <a:t>I believe the most important member of the physicians team it the MEDICATION THERAPY MANAGEMENT PHARMACIST</a:t>
            </a:r>
          </a:p>
        </p:txBody>
      </p:sp>
      <p:sp>
        <p:nvSpPr>
          <p:cNvPr id="4" name="Slide Number Placeholder 3"/>
          <p:cNvSpPr>
            <a:spLocks noGrp="1"/>
          </p:cNvSpPr>
          <p:nvPr>
            <p:ph type="sldNum" sz="quarter" idx="10"/>
          </p:nvPr>
        </p:nvSpPr>
        <p:spPr/>
        <p:txBody>
          <a:bodyPr/>
          <a:lstStyle/>
          <a:p>
            <a:fld id="{B7CD1046-4446-40BF-9DA1-64F6D94AF722}" type="slidenum">
              <a:rPr lang="en-US" smtClean="0"/>
              <a:t>4</a:t>
            </a:fld>
            <a:endParaRPr lang="en-US"/>
          </a:p>
        </p:txBody>
      </p:sp>
    </p:spTree>
    <p:extLst>
      <p:ext uri="{BB962C8B-B14F-4D97-AF65-F5344CB8AC3E}">
        <p14:creationId xmlns:p14="http://schemas.microsoft.com/office/powerpoint/2010/main" val="219317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DOCTORS</a:t>
            </a:r>
            <a:r>
              <a:rPr lang="en-US" b="1" baseline="0" dirty="0" smtClean="0"/>
              <a:t> NEED PHARMACISTS  </a:t>
            </a:r>
            <a:r>
              <a:rPr lang="en-US" baseline="0" dirty="0" smtClean="0"/>
              <a:t>to help manage the patient</a:t>
            </a:r>
            <a:endParaRPr lang="en-US" dirty="0" smtClean="0"/>
          </a:p>
          <a:p>
            <a:r>
              <a:rPr lang="en-US" dirty="0" smtClean="0"/>
              <a:t>When</a:t>
            </a:r>
            <a:r>
              <a:rPr lang="en-US" baseline="0" dirty="0" smtClean="0"/>
              <a:t> you look at the </a:t>
            </a:r>
            <a:r>
              <a:rPr lang="en-US" dirty="0" smtClean="0"/>
              <a:t>Quantity of data published</a:t>
            </a:r>
            <a:r>
              <a:rPr lang="en-US" baseline="0" dirty="0" smtClean="0"/>
              <a:t> -- </a:t>
            </a:r>
            <a:r>
              <a:rPr lang="en-US" dirty="0" smtClean="0"/>
              <a:t>TIME – is</a:t>
            </a:r>
            <a:r>
              <a:rPr lang="en-US" baseline="0" dirty="0" smtClean="0"/>
              <a:t> just </a:t>
            </a:r>
            <a:r>
              <a:rPr lang="en-US" dirty="0" smtClean="0"/>
              <a:t>not available to cover</a:t>
            </a:r>
            <a:r>
              <a:rPr lang="en-US" baseline="0" dirty="0" smtClean="0"/>
              <a:t> everything that </a:t>
            </a:r>
            <a:r>
              <a:rPr lang="en-US" dirty="0" smtClean="0"/>
              <a:t>needs to be covered </a:t>
            </a:r>
          </a:p>
          <a:p>
            <a:endParaRPr lang="en-US" baseline="0" dirty="0" smtClean="0"/>
          </a:p>
          <a:p>
            <a:r>
              <a:rPr lang="en-US" baseline="0" dirty="0" smtClean="0"/>
              <a:t>Doctors have come to  rely on the </a:t>
            </a:r>
            <a:r>
              <a:rPr lang="en-US" baseline="0" dirty="0" err="1" smtClean="0"/>
              <a:t>pharmD</a:t>
            </a:r>
            <a:r>
              <a:rPr lang="en-US" baseline="0" dirty="0" smtClean="0"/>
              <a:t> to keep us updated on </a:t>
            </a:r>
            <a:endParaRPr lang="en-US" b="1" u="sng" baseline="0" dirty="0" smtClean="0"/>
          </a:p>
          <a:p>
            <a:r>
              <a:rPr lang="en-US" b="1" u="sng" baseline="0" dirty="0" smtClean="0"/>
              <a:t>1. the scientific complexity and calculations and  equations related to drugs. </a:t>
            </a:r>
          </a:p>
          <a:p>
            <a:r>
              <a:rPr lang="en-US" dirty="0" smtClean="0"/>
              <a:t>Such</a:t>
            </a:r>
            <a:r>
              <a:rPr lang="en-US" baseline="0" dirty="0" smtClean="0"/>
              <a:t> as that </a:t>
            </a:r>
            <a:endParaRPr lang="en-US" dirty="0" smtClean="0"/>
          </a:p>
          <a:p>
            <a:pPr eaLnBrk="1" hangingPunct="1">
              <a:spcBef>
                <a:spcPct val="0"/>
              </a:spcBef>
            </a:pPr>
            <a:r>
              <a:rPr lang="en-US" altLang="en-US" dirty="0" smtClean="0"/>
              <a:t>Aging causes changes in </a:t>
            </a:r>
            <a:r>
              <a:rPr lang="en-US" baseline="0" dirty="0" smtClean="0"/>
              <a:t>the body composition percentages of MUSCLE mass and FAT mass  that affect..</a:t>
            </a:r>
            <a:endParaRPr lang="en-US" altLang="en-US" dirty="0" smtClean="0"/>
          </a:p>
          <a:p>
            <a:pPr lvl="2" eaLnBrk="1" hangingPunct="1">
              <a:spcBef>
                <a:spcPct val="0"/>
              </a:spcBef>
              <a:buFontTx/>
              <a:buNone/>
            </a:pPr>
            <a:r>
              <a:rPr lang="en-US" altLang="en-US" sz="3300" dirty="0"/>
              <a:t>Drug metabolism</a:t>
            </a:r>
          </a:p>
          <a:p>
            <a:pPr lvl="2" eaLnBrk="1" hangingPunct="1">
              <a:spcBef>
                <a:spcPct val="0"/>
              </a:spcBef>
              <a:buFontTx/>
              <a:buNone/>
            </a:pPr>
            <a:r>
              <a:rPr lang="en-US" altLang="en-US" sz="3300" dirty="0"/>
              <a:t>Drug action onset </a:t>
            </a:r>
          </a:p>
          <a:p>
            <a:pPr lvl="2" eaLnBrk="1" hangingPunct="1">
              <a:spcBef>
                <a:spcPct val="0"/>
              </a:spcBef>
              <a:buFontTx/>
              <a:buNone/>
            </a:pPr>
            <a:r>
              <a:rPr lang="en-US" altLang="en-US" sz="3300" dirty="0"/>
              <a:t>Drug accumulation </a:t>
            </a:r>
          </a:p>
          <a:p>
            <a:pPr eaLnBrk="1" hangingPunct="1">
              <a:spcBef>
                <a:spcPct val="0"/>
              </a:spcBef>
            </a:pPr>
            <a:r>
              <a:rPr lang="en-US" altLang="en-US" dirty="0" smtClean="0"/>
              <a:t>Due to changes in </a:t>
            </a:r>
          </a:p>
          <a:p>
            <a:pPr lvl="2" eaLnBrk="1" hangingPunct="1">
              <a:spcBef>
                <a:spcPct val="0"/>
              </a:spcBef>
              <a:buFontTx/>
              <a:buNone/>
            </a:pPr>
            <a:r>
              <a:rPr lang="en-US" altLang="en-US" sz="3300" dirty="0"/>
              <a:t>fat vs. water soluble meds-</a:t>
            </a:r>
          </a:p>
          <a:p>
            <a:pPr lvl="2" eaLnBrk="1" hangingPunct="1">
              <a:spcBef>
                <a:spcPct val="0"/>
              </a:spcBef>
              <a:buFontTx/>
              <a:buNone/>
            </a:pPr>
            <a:r>
              <a:rPr lang="en-US" altLang="en-US" sz="3300" dirty="0"/>
              <a:t>liver mass changes </a:t>
            </a:r>
          </a:p>
          <a:p>
            <a:pPr lvl="2" eaLnBrk="1" hangingPunct="1">
              <a:spcBef>
                <a:spcPct val="0"/>
              </a:spcBef>
              <a:buFontTx/>
              <a:buNone/>
            </a:pPr>
            <a:r>
              <a:rPr lang="en-US" altLang="en-US" sz="3300" dirty="0"/>
              <a:t>kidney function change </a:t>
            </a:r>
          </a:p>
          <a:p>
            <a:r>
              <a:rPr lang="en-US" altLang="en-US" dirty="0" smtClean="0"/>
              <a:t>2. also the </a:t>
            </a:r>
            <a:r>
              <a:rPr lang="en-US" altLang="en-US" b="1" u="sng" dirty="0" smtClean="0"/>
              <a:t>START/STOP CRITERIA </a:t>
            </a:r>
          </a:p>
          <a:p>
            <a:r>
              <a:rPr lang="en-US" altLang="en-US" dirty="0" smtClean="0"/>
              <a:t>potential prescription omissions/ potentially inappropriate meds </a:t>
            </a:r>
          </a:p>
          <a:p>
            <a:r>
              <a:rPr lang="en-US" altLang="en-US" b="1" u="sng" dirty="0" smtClean="0"/>
              <a:t>BEERS CRITERIA </a:t>
            </a:r>
            <a:r>
              <a:rPr lang="en-US" altLang="en-US" dirty="0" smtClean="0"/>
              <a:t>– </a:t>
            </a:r>
          </a:p>
          <a:p>
            <a:r>
              <a:rPr lang="en-US" altLang="en-US" dirty="0" smtClean="0"/>
              <a:t>for adverse drug events in elderly </a:t>
            </a:r>
          </a:p>
          <a:p>
            <a:endParaRPr lang="en-US" dirty="0" smtClean="0"/>
          </a:p>
          <a:p>
            <a:r>
              <a:rPr lang="en-US" dirty="0" smtClean="0"/>
              <a:t>The</a:t>
            </a:r>
            <a:r>
              <a:rPr lang="en-US" baseline="0" dirty="0" smtClean="0"/>
              <a:t> PHARM D plays a crucial role in </a:t>
            </a:r>
            <a:r>
              <a:rPr lang="en-US" u="sng" baseline="0" dirty="0" smtClean="0"/>
              <a:t>providing information to the physician </a:t>
            </a:r>
            <a:r>
              <a:rPr lang="en-US" baseline="0" dirty="0" smtClean="0"/>
              <a:t>so that appropriate medication doses are given to the patient. </a:t>
            </a:r>
          </a:p>
          <a:p>
            <a:endParaRPr lang="en-US" baseline="0" dirty="0" smtClean="0"/>
          </a:p>
          <a:p>
            <a:r>
              <a:rPr lang="en-US" baseline="0" dirty="0" smtClean="0"/>
              <a:t>Without them the risk of ADVERSE DRUG EVENTS IS HIGHER</a:t>
            </a:r>
          </a:p>
          <a:p>
            <a:endParaRPr lang="en-US" dirty="0"/>
          </a:p>
        </p:txBody>
      </p:sp>
      <p:sp>
        <p:nvSpPr>
          <p:cNvPr id="4" name="Slide Number Placeholder 3"/>
          <p:cNvSpPr>
            <a:spLocks noGrp="1"/>
          </p:cNvSpPr>
          <p:nvPr>
            <p:ph type="sldNum" sz="quarter" idx="10"/>
          </p:nvPr>
        </p:nvSpPr>
        <p:spPr/>
        <p:txBody>
          <a:bodyPr/>
          <a:lstStyle/>
          <a:p>
            <a:fld id="{B7CD1046-4446-40BF-9DA1-64F6D94AF722}" type="slidenum">
              <a:rPr lang="en-US" smtClean="0"/>
              <a:t>5</a:t>
            </a:fld>
            <a:endParaRPr lang="en-US"/>
          </a:p>
        </p:txBody>
      </p:sp>
    </p:spTree>
    <p:extLst>
      <p:ext uri="{BB962C8B-B14F-4D97-AF65-F5344CB8AC3E}">
        <p14:creationId xmlns:p14="http://schemas.microsoft.com/office/powerpoint/2010/main" val="328180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REVIEW &amp; REPETION </a:t>
            </a:r>
          </a:p>
          <a:p>
            <a:endParaRPr lang="en-US" dirty="0"/>
          </a:p>
          <a:p>
            <a:r>
              <a:rPr lang="en-US" dirty="0"/>
              <a:t>I have had patients hospitalized because they give themselves  60 units of insulin instead of six. </a:t>
            </a:r>
          </a:p>
          <a:p>
            <a:r>
              <a:rPr lang="en-US" dirty="0"/>
              <a:t>They get hospitalized because they can’t breath when they are not using there inhalers correctly and aren’t getting any of the medication. </a:t>
            </a:r>
          </a:p>
          <a:p>
            <a:endParaRPr lang="en-US" dirty="0"/>
          </a:p>
          <a:p>
            <a:r>
              <a:rPr lang="en-US" b="1" dirty="0"/>
              <a:t>POLYPHARMACY </a:t>
            </a:r>
          </a:p>
          <a:p>
            <a:endParaRPr lang="en-US" b="1" dirty="0"/>
          </a:p>
          <a:p>
            <a:r>
              <a:rPr lang="en-US" dirty="0"/>
              <a:t>Confused about red pill vs blue pill </a:t>
            </a:r>
          </a:p>
          <a:p>
            <a:r>
              <a:rPr lang="en-US" dirty="0"/>
              <a:t>the couple </a:t>
            </a:r>
            <a:r>
              <a:rPr lang="en-US" dirty="0" err="1"/>
              <a:t>i</a:t>
            </a:r>
            <a:r>
              <a:rPr lang="en-US" dirty="0"/>
              <a:t> had that were emptying both of their bottles of meds into a bowl on the breakfast table.  Every morning they would both take a few.  they brought in the bottles every time to show us what they were taking and yes they were taking them but it took time (that </a:t>
            </a:r>
            <a:r>
              <a:rPr lang="en-US" dirty="0" err="1"/>
              <a:t>i</a:t>
            </a:r>
            <a:r>
              <a:rPr lang="en-US" dirty="0"/>
              <a:t> don't have) to go through the meds one by one before we figured out this is what they were doing. </a:t>
            </a:r>
          </a:p>
          <a:p>
            <a:r>
              <a:rPr lang="en-US" dirty="0"/>
              <a:t> </a:t>
            </a:r>
          </a:p>
          <a:p>
            <a:endParaRPr lang="en-US" dirty="0"/>
          </a:p>
          <a:p>
            <a:r>
              <a:rPr lang="en-US" b="1" dirty="0"/>
              <a:t>DIET/ LIFESTYLE </a:t>
            </a:r>
          </a:p>
          <a:p>
            <a:r>
              <a:rPr lang="en-US" dirty="0"/>
              <a:t>lot of diabetic stories. the one gentleman whose sugars i couldn't control no matter what. He sat down with MTM. They </a:t>
            </a:r>
            <a:r>
              <a:rPr lang="en-US" u="sng" dirty="0"/>
              <a:t>went over every single thing he put in his mouth every day</a:t>
            </a:r>
            <a:r>
              <a:rPr lang="en-US" dirty="0"/>
              <a:t>.  Turns out he was eating 2 large jars of honey a day because someone told him honey was good for you.  His hemoglobin A1c went from 14 to 7 when he stopped the honey. </a:t>
            </a:r>
          </a:p>
          <a:p>
            <a:r>
              <a:rPr lang="en-US" dirty="0"/>
              <a:t>  </a:t>
            </a:r>
          </a:p>
          <a:p>
            <a:pPr algn="l"/>
            <a:endParaRPr lang="en-US" dirty="0"/>
          </a:p>
          <a:p>
            <a:pPr algn="l" eaLnBrk="1" hangingPunct="1"/>
            <a:r>
              <a:rPr lang="en-US" altLang="en-US" b="1" dirty="0"/>
              <a:t>Adverse Drug events </a:t>
            </a:r>
          </a:p>
          <a:p>
            <a:pPr algn="l" eaLnBrk="1" hangingPunct="1"/>
            <a:r>
              <a:rPr lang="en-US" dirty="0"/>
              <a:t>Patients hospitalized after fall / confusion</a:t>
            </a:r>
          </a:p>
          <a:p>
            <a:pPr algn="l" eaLnBrk="1" hangingPunct="1"/>
            <a:endParaRPr lang="en-US" dirty="0"/>
          </a:p>
          <a:p>
            <a:pPr marL="0" lvl="1" defTabSz="933237">
              <a:defRPr/>
            </a:pPr>
            <a:r>
              <a:rPr lang="en-US" altLang="en-US" sz="2000" b="1" dirty="0"/>
              <a:t>ONGOING HIGH RIS MED MONITORING </a:t>
            </a:r>
          </a:p>
          <a:p>
            <a:pPr marL="0" lvl="1" defTabSz="933237">
              <a:defRPr/>
            </a:pPr>
            <a:r>
              <a:rPr lang="en-US" altLang="en-US" sz="1900" dirty="0"/>
              <a:t>Patient suffered Strokes due to not monitoring their anticoagulants</a:t>
            </a:r>
          </a:p>
          <a:p>
            <a:pPr marL="0" lvl="1" defTabSz="933237">
              <a:defRPr/>
            </a:pPr>
            <a:endParaRPr lang="en-US" altLang="en-US" sz="1900" dirty="0"/>
          </a:p>
          <a:p>
            <a:pPr marL="0" lvl="1" defTabSz="933237">
              <a:defRPr/>
            </a:pPr>
            <a:r>
              <a:rPr lang="en-US" altLang="en-US" sz="1900" b="1" dirty="0"/>
              <a:t>MEDICATION RECONCILIATION-</a:t>
            </a:r>
            <a:r>
              <a:rPr lang="en-US" altLang="en-US" sz="1900" dirty="0"/>
              <a:t> Patient taking omeprazole from home list and </a:t>
            </a:r>
            <a:r>
              <a:rPr lang="en-US" altLang="en-US" sz="1900" dirty="0" err="1"/>
              <a:t>prevacid</a:t>
            </a:r>
            <a:r>
              <a:rPr lang="en-US" altLang="en-US" sz="1900" dirty="0"/>
              <a:t> from the hospital </a:t>
            </a:r>
          </a:p>
          <a:p>
            <a:pPr algn="l" eaLnBrk="1" hangingPunct="1"/>
            <a:endParaRPr lang="en-US" altLang="en-US" b="1" dirty="0"/>
          </a:p>
          <a:p>
            <a:pPr algn="l" eaLnBrk="1" hangingPunct="1"/>
            <a:r>
              <a:rPr lang="en-US" altLang="en-US" b="1" dirty="0"/>
              <a:t>Balancing act MTM pharmacists - Help Doctors Keep Everything In Balance For the Patient doing everything from </a:t>
            </a:r>
          </a:p>
          <a:p>
            <a:r>
              <a:rPr lang="en-US" altLang="en-US" dirty="0" smtClean="0"/>
              <a:t>Coordinating with care team </a:t>
            </a:r>
          </a:p>
          <a:p>
            <a:r>
              <a:rPr lang="en-US" altLang="en-US" dirty="0" smtClean="0"/>
              <a:t>END of life – drug tapering  </a:t>
            </a:r>
          </a:p>
          <a:p>
            <a:r>
              <a:rPr lang="en-US" altLang="en-US" dirty="0" smtClean="0"/>
              <a:t>What should your blood pressure be? </a:t>
            </a:r>
          </a:p>
          <a:p>
            <a:r>
              <a:rPr lang="en-US" altLang="en-US" dirty="0" smtClean="0"/>
              <a:t>Should you take aspirin</a:t>
            </a:r>
            <a:endParaRPr lang="en-US" dirty="0"/>
          </a:p>
          <a:p>
            <a:endParaRPr lang="en-US" dirty="0"/>
          </a:p>
        </p:txBody>
      </p:sp>
      <p:sp>
        <p:nvSpPr>
          <p:cNvPr id="4" name="Slide Number Placeholder 3"/>
          <p:cNvSpPr>
            <a:spLocks noGrp="1"/>
          </p:cNvSpPr>
          <p:nvPr>
            <p:ph type="sldNum" sz="quarter" idx="10"/>
          </p:nvPr>
        </p:nvSpPr>
        <p:spPr/>
        <p:txBody>
          <a:bodyPr/>
          <a:lstStyle/>
          <a:p>
            <a:fld id="{B7CD1046-4446-40BF-9DA1-64F6D94AF722}" type="slidenum">
              <a:rPr lang="en-US" smtClean="0"/>
              <a:t>6</a:t>
            </a:fld>
            <a:endParaRPr lang="en-US"/>
          </a:p>
        </p:txBody>
      </p:sp>
    </p:spTree>
    <p:extLst>
      <p:ext uri="{BB962C8B-B14F-4D97-AF65-F5344CB8AC3E}">
        <p14:creationId xmlns:p14="http://schemas.microsoft.com/office/powerpoint/2010/main" val="375250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MEDICATIONS are the most complicated thing we do for a patient. We basically throw a whole bunch of information at them in a short amount of time in an appointment and expect them to come out of the visit with a working knowledge of how to manage their meds. </a:t>
            </a:r>
          </a:p>
          <a:p>
            <a:r>
              <a:rPr lang="en-US" dirty="0"/>
              <a:t>Not good odds for them getting it right. </a:t>
            </a:r>
          </a:p>
          <a:p>
            <a:r>
              <a:rPr lang="en-US" dirty="0"/>
              <a:t>PATIENTS hear a small fraction of what we tell them. </a:t>
            </a:r>
          </a:p>
          <a:p>
            <a:r>
              <a:rPr lang="en-US" dirty="0"/>
              <a:t>Many don’t even fill the script</a:t>
            </a:r>
          </a:p>
          <a:p>
            <a:r>
              <a:rPr lang="en-US" dirty="0"/>
              <a:t>What we tell them is complicated. </a:t>
            </a:r>
          </a:p>
          <a:p>
            <a:endParaRPr lang="en-US" dirty="0"/>
          </a:p>
        </p:txBody>
      </p:sp>
      <p:sp>
        <p:nvSpPr>
          <p:cNvPr id="4" name="Slide Number Placeholder 3"/>
          <p:cNvSpPr>
            <a:spLocks noGrp="1"/>
          </p:cNvSpPr>
          <p:nvPr>
            <p:ph type="sldNum" sz="quarter" idx="10"/>
          </p:nvPr>
        </p:nvSpPr>
        <p:spPr/>
        <p:txBody>
          <a:bodyPr/>
          <a:lstStyle/>
          <a:p>
            <a:fld id="{B7CD1046-4446-40BF-9DA1-64F6D94AF722}" type="slidenum">
              <a:rPr lang="en-US" smtClean="0"/>
              <a:t>7</a:t>
            </a:fld>
            <a:endParaRPr lang="en-US"/>
          </a:p>
        </p:txBody>
      </p:sp>
    </p:spTree>
    <p:extLst>
      <p:ext uri="{BB962C8B-B14F-4D97-AF65-F5344CB8AC3E}">
        <p14:creationId xmlns:p14="http://schemas.microsoft.com/office/powerpoint/2010/main" val="18233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9757" y="8843887"/>
            <a:ext cx="3043343" cy="465214"/>
          </a:xfrm>
          <a:prstGeom prst="rect">
            <a:avLst/>
          </a:prstGeom>
          <a:noFill/>
          <a:ln w="9525">
            <a:noFill/>
            <a:miter lim="800000"/>
            <a:headEnd/>
            <a:tailEnd/>
          </a:ln>
        </p:spPr>
        <p:txBody>
          <a:bodyPr lIns="93528" tIns="46764" rIns="93528" bIns="46764" anchor="b"/>
          <a:lstStyle/>
          <a:p>
            <a:pPr algn="r" defTabSz="934857" fontAlgn="base">
              <a:spcBef>
                <a:spcPct val="0"/>
              </a:spcBef>
              <a:spcAft>
                <a:spcPct val="0"/>
              </a:spcAft>
            </a:pPr>
            <a:fld id="{C13691DB-09FF-4B12-B692-ED758FB1F97F}" type="slidenum">
              <a:rPr lang="en-US" sz="1200">
                <a:solidFill>
                  <a:prstClr val="black"/>
                </a:solidFill>
                <a:latin typeface="Times New Roman" pitchFamily="18" charset="0"/>
                <a:ea typeface="ヒラギノ角ゴ Pro W3" pitchFamily="48" charset="-128"/>
              </a:rPr>
              <a:pPr algn="r" defTabSz="934857" fontAlgn="base">
                <a:spcBef>
                  <a:spcPct val="0"/>
                </a:spcBef>
                <a:spcAft>
                  <a:spcPct val="0"/>
                </a:spcAft>
              </a:pPr>
              <a:t>10</a:t>
            </a:fld>
            <a:endParaRPr lang="en-US" sz="1200">
              <a:solidFill>
                <a:prstClr val="black"/>
              </a:solidFill>
              <a:latin typeface="Times New Roman" pitchFamily="18" charset="0"/>
              <a:ea typeface="ヒラギノ角ゴ Pro W3" pitchFamily="48" charset="-128"/>
            </a:endParaRPr>
          </a:p>
        </p:txBody>
      </p:sp>
      <p:sp>
        <p:nvSpPr>
          <p:cNvPr id="48131" name="Rectangle 2"/>
          <p:cNvSpPr>
            <a:spLocks noGrp="1" noRot="1" noChangeAspect="1" noChangeArrowheads="1" noTextEdit="1"/>
          </p:cNvSpPr>
          <p:nvPr>
            <p:ph type="sldImg"/>
          </p:nvPr>
        </p:nvSpPr>
        <p:spPr>
          <a:xfrm>
            <a:off x="407988" y="698500"/>
            <a:ext cx="6207125" cy="3490913"/>
          </a:xfrm>
          <a:ln/>
        </p:spPr>
      </p:sp>
      <p:sp>
        <p:nvSpPr>
          <p:cNvPr id="4813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67721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TL is a 69 </a:t>
            </a:r>
            <a:r>
              <a:rPr lang="en-US" dirty="0" err="1"/>
              <a:t>yo</a:t>
            </a:r>
            <a:r>
              <a:rPr lang="en-US" dirty="0"/>
              <a:t> male patient who was called for an initial MTM visit on 6/25/15 with Paull.  TL had been hospitalized for back surgery and subsequently had an MI after back surgery.  He was discharged on 6/1/15 and then was in a TCU until 6/12/15.  At the initial MTM visit, TL reported he quit all of his medications due to perceived side effects – nausea, fatigue, and memory concerns.  He has 3 different boxes of Rx bottles – As soon as he starts taking Box#1 meds, he feels awful --no energy and confused-he forgets where he's going, feels like he “will die.”  Box #1 includes losartan 25mg (directions for daily use), atorvastatin 40mg (directions for daily use), carvedilol 6.25mg (directions for 2x/day use), and simvastatin 40mg (instructions for daily use).  He started feeling better when he stopped all of these medications 1 week ago.  Box #2 and #3 includes sucralfate 1g (which he’s taking 4x/day), omeprazole 20mg (taking once a day), tramadol 50mg (takes 1 tablet 3x/day), amlodipine 5mg (taking once daily) gabapentin 100mg (taking 3x/day), hydrocodone/APAP- 5-325mg (taking 3x/day as needed, generally 2-3 times in a day), and clonazepam 0.5mg (taking at bedtime).  He’s taking these medications without side effects.  TL also takes at least 17 different supplements – one of which being Red Yeast Rice. Much of this MTM visit was spent reviewing his medications, and also reviewing post-MI guidelines.  The plan from that visit was to discontinue Red Yeast Rice and simvastatin (duplicate therapy with atorvastatin), start ASA 81mg daily and re-initiate other medications slowly – re-starting carvedilol at 3.125mg BID, then adding losartan 25mg daily after 2 days if no side effects from carvedilol, then adding atorvastatin 20mg daily after 2 days if no side effects from carvedilol and losartan.  F/up planned with Heidi on 7/10.</a:t>
            </a:r>
          </a:p>
          <a:p>
            <a:endParaRPr lang="en-US" dirty="0"/>
          </a:p>
        </p:txBody>
      </p:sp>
      <p:sp>
        <p:nvSpPr>
          <p:cNvPr id="4" name="Slide Number Placeholder 3"/>
          <p:cNvSpPr>
            <a:spLocks noGrp="1"/>
          </p:cNvSpPr>
          <p:nvPr>
            <p:ph type="sldNum" sz="quarter" idx="10"/>
          </p:nvPr>
        </p:nvSpPr>
        <p:spPr/>
        <p:txBody>
          <a:bodyPr/>
          <a:lstStyle/>
          <a:p>
            <a:fld id="{B7CD1046-4446-40BF-9DA1-64F6D94AF722}" type="slidenum">
              <a:rPr lang="en-US" smtClean="0"/>
              <a:t>12</a:t>
            </a:fld>
            <a:endParaRPr lang="en-US"/>
          </a:p>
        </p:txBody>
      </p:sp>
    </p:spTree>
    <p:extLst>
      <p:ext uri="{BB962C8B-B14F-4D97-AF65-F5344CB8AC3E}">
        <p14:creationId xmlns:p14="http://schemas.microsoft.com/office/powerpoint/2010/main" val="285303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 was seen by MTM on 11/2/15 for diabetes management (recent A1c reading of 9.8%).  She was taking metformin 1000mg BID, </a:t>
            </a:r>
            <a:r>
              <a:rPr lang="en-US" dirty="0" err="1"/>
              <a:t>glipizide</a:t>
            </a:r>
            <a:r>
              <a:rPr lang="en-US" dirty="0"/>
              <a:t> XL 20mg daily, and Lantus 39 units daily.  Her insulin doses were being increased and increased, and A1c was not improving.  At our visit, she expressed that she was frustrated with her weight – her husband struggles with substance abuse and often requests she bring him unhealthy meals and treats and she often ends up eating them as well.  She was exhausted and didn’t feel she could exercise.  We started </a:t>
            </a:r>
            <a:r>
              <a:rPr lang="en-US" dirty="0" err="1"/>
              <a:t>Victoza</a:t>
            </a:r>
            <a:r>
              <a:rPr lang="en-US" dirty="0"/>
              <a:t> during that visit, over the next several months she 16 pounds and her A1c improved to 6%.  We were able to reduce her </a:t>
            </a:r>
            <a:r>
              <a:rPr lang="en-US" dirty="0" err="1"/>
              <a:t>glipizide</a:t>
            </a:r>
            <a:r>
              <a:rPr lang="en-US" dirty="0"/>
              <a:t> XL to 10mg daily and her Lantus to 34 units daily, metformin has been continued at the same dose.  She’s now exercising more regularly and has more energy.</a:t>
            </a:r>
            <a:endParaRPr lang="en-US" dirty="0"/>
          </a:p>
        </p:txBody>
      </p:sp>
      <p:sp>
        <p:nvSpPr>
          <p:cNvPr id="4" name="Slide Number Placeholder 3"/>
          <p:cNvSpPr>
            <a:spLocks noGrp="1"/>
          </p:cNvSpPr>
          <p:nvPr>
            <p:ph type="sldNum" sz="quarter" idx="10"/>
          </p:nvPr>
        </p:nvSpPr>
        <p:spPr/>
        <p:txBody>
          <a:bodyPr/>
          <a:lstStyle/>
          <a:p>
            <a:fld id="{B7CD1046-4446-40BF-9DA1-64F6D94AF722}" type="slidenum">
              <a:rPr lang="en-US" smtClean="0"/>
              <a:t>13</a:t>
            </a:fld>
            <a:endParaRPr lang="en-US"/>
          </a:p>
        </p:txBody>
      </p:sp>
    </p:spTree>
    <p:extLst>
      <p:ext uri="{BB962C8B-B14F-4D97-AF65-F5344CB8AC3E}">
        <p14:creationId xmlns:p14="http://schemas.microsoft.com/office/powerpoint/2010/main" val="404406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AF213-80F8-4B54-885C-9C13EDC48D4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334542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AF213-80F8-4B54-885C-9C13EDC48D4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157014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AF213-80F8-4B54-885C-9C13EDC48D4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1575097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NO BANNER +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solidFill>
                  <a:prstClr val="black">
                    <a:tint val="75000"/>
                  </a:prstClr>
                </a:solidFill>
              </a:rPr>
              <a:pPr/>
              <a:t>‹#›</a:t>
            </a:fld>
            <a:endParaRPr lang="en-US">
              <a:solidFill>
                <a:prstClr val="black">
                  <a:tint val="75000"/>
                </a:prstClr>
              </a:solidFill>
            </a:endParaRPr>
          </a:p>
        </p:txBody>
      </p:sp>
      <p:sp>
        <p:nvSpPr>
          <p:cNvPr id="5" name="Text Placeholder 4"/>
          <p:cNvSpPr>
            <a:spLocks noGrp="1"/>
          </p:cNvSpPr>
          <p:nvPr>
            <p:ph type="body" sz="quarter" idx="13"/>
          </p:nvPr>
        </p:nvSpPr>
        <p:spPr>
          <a:xfrm>
            <a:off x="620185" y="1601788"/>
            <a:ext cx="10957983"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599" y="6417376"/>
            <a:ext cx="1855047" cy="233692"/>
          </a:xfrm>
          <a:prstGeom prst="rect">
            <a:avLst/>
          </a:prstGeom>
        </p:spPr>
      </p:pic>
      <p:sp>
        <p:nvSpPr>
          <p:cNvPr id="8" name="Text Placeholder 4"/>
          <p:cNvSpPr>
            <a:spLocks noGrp="1"/>
          </p:cNvSpPr>
          <p:nvPr>
            <p:ph type="body" sz="quarter" idx="14" hasCustomPrompt="1"/>
          </p:nvPr>
        </p:nvSpPr>
        <p:spPr>
          <a:xfrm>
            <a:off x="1394281" y="6183087"/>
            <a:ext cx="758522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p:nvSpPr>
        <p:spPr>
          <a:xfrm>
            <a:off x="-38705" y="-203203"/>
            <a:ext cx="1328890" cy="147733"/>
          </a:xfrm>
          <a:prstGeom prst="rect">
            <a:avLst/>
          </a:prstGeom>
          <a:noFill/>
        </p:spPr>
        <p:txBody>
          <a:bodyPr wrap="none" lIns="0" tIns="0" rIns="0" bIns="0" rtlCol="0">
            <a:spAutoFit/>
          </a:bodyPr>
          <a:lstStyle/>
          <a:p>
            <a:pPr eaLnBrk="0" fontAlgn="base" hangingPunct="0">
              <a:lnSpc>
                <a:spcPct val="80000"/>
              </a:lnSpc>
              <a:spcBef>
                <a:spcPct val="50000"/>
              </a:spcBef>
              <a:spcAft>
                <a:spcPct val="0"/>
              </a:spcAft>
            </a:pPr>
            <a:r>
              <a:rPr lang="en-US" sz="1200" dirty="0">
                <a:solidFill>
                  <a:prstClr val="white"/>
                </a:solidFill>
                <a:latin typeface="Garamond Book" pitchFamily="18" charset="0"/>
                <a:ea typeface="ヒラギノ角ゴ Pro W3" pitchFamily="48" charset="-128"/>
              </a:rPr>
              <a:t>NO BANNER + logo</a:t>
            </a:r>
          </a:p>
        </p:txBody>
      </p:sp>
    </p:spTree>
    <p:extLst>
      <p:ext uri="{BB962C8B-B14F-4D97-AF65-F5344CB8AC3E}">
        <p14:creationId xmlns:p14="http://schemas.microsoft.com/office/powerpoint/2010/main" val="84310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AF213-80F8-4B54-885C-9C13EDC48D4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155404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AF213-80F8-4B54-885C-9C13EDC48D4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385429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AF213-80F8-4B54-885C-9C13EDC48D4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167897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AF213-80F8-4B54-885C-9C13EDC48D41}"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426785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AF213-80F8-4B54-885C-9C13EDC48D41}"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321947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AF213-80F8-4B54-885C-9C13EDC48D41}"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390517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AF213-80F8-4B54-885C-9C13EDC48D4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301598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AF213-80F8-4B54-885C-9C13EDC48D4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D64F-5523-4C6A-91C6-2FCA0829BA08}" type="slidenum">
              <a:rPr lang="en-US" smtClean="0"/>
              <a:t>‹#›</a:t>
            </a:fld>
            <a:endParaRPr lang="en-US"/>
          </a:p>
        </p:txBody>
      </p:sp>
    </p:spTree>
    <p:extLst>
      <p:ext uri="{BB962C8B-B14F-4D97-AF65-F5344CB8AC3E}">
        <p14:creationId xmlns:p14="http://schemas.microsoft.com/office/powerpoint/2010/main" val="247929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AF213-80F8-4B54-885C-9C13EDC48D41}" type="datetimeFigureOut">
              <a:rPr lang="en-US" smtClean="0"/>
              <a:t>5/18/2016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0D64F-5523-4C6A-91C6-2FCA0829BA08}" type="slidenum">
              <a:rPr lang="en-US" smtClean="0"/>
              <a:t>‹#›</a:t>
            </a:fld>
            <a:endParaRPr lang="en-US"/>
          </a:p>
        </p:txBody>
      </p:sp>
    </p:spTree>
    <p:extLst>
      <p:ext uri="{BB962C8B-B14F-4D97-AF65-F5344CB8AC3E}">
        <p14:creationId xmlns:p14="http://schemas.microsoft.com/office/powerpoint/2010/main" val="477790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hyperlink" Target="http://www.fairviewmtm.org/" TargetMode="External"/><Relationship Id="rId2" Type="http://schemas.openxmlformats.org/officeDocument/2006/relationships/hyperlink" Target="mailto:arhode1@fairview.org" TargetMode="External"/><Relationship Id="rId1" Type="http://schemas.openxmlformats.org/officeDocument/2006/relationships/slideLayout" Target="../slideLayouts/slideLayout12.xml"/><Relationship Id="rId5" Type="http://schemas.openxmlformats.org/officeDocument/2006/relationships/hyperlink" Target="http://www.fairview.org/" TargetMode="External"/><Relationship Id="rId4" Type="http://schemas.openxmlformats.org/officeDocument/2006/relationships/hyperlink" Target="mailto:mfiguer1@Fairview.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3.jpeg"/><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nchs/fastats/health-expenditures.htm-" TargetMode="External"/><Relationship Id="rId2" Type="http://schemas.openxmlformats.org/officeDocument/2006/relationships/hyperlink" Target="http://www.nehi.net/writable/publication_files/file/pa_issue_brief_final.pdf" TargetMode="Externa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17021" y="1315786"/>
            <a:ext cx="11154294" cy="1998230"/>
          </a:xfrm>
        </p:spPr>
        <p:txBody>
          <a:bodyPr>
            <a:normAutofit fontScale="62500" lnSpcReduction="20000"/>
          </a:bodyPr>
          <a:lstStyle/>
          <a:p>
            <a:pPr marL="0" indent="0" algn="ctr">
              <a:buNone/>
            </a:pPr>
            <a:r>
              <a:rPr lang="en-US" sz="3800" b="1" dirty="0"/>
              <a:t>U.S. House of Representatives Congressional Briefing</a:t>
            </a:r>
          </a:p>
          <a:p>
            <a:pPr marL="0" indent="0" algn="ctr">
              <a:buNone/>
            </a:pPr>
            <a:r>
              <a:rPr lang="en-US" sz="3800" b="1" dirty="0"/>
              <a:t>“Getting the Medications Right”: An essential ingredient in achieving the goals of </a:t>
            </a:r>
            <a:endParaRPr lang="en-US" sz="3800" b="1" dirty="0" smtClean="0"/>
          </a:p>
          <a:p>
            <a:pPr marL="0" indent="0" algn="ctr">
              <a:buNone/>
            </a:pPr>
            <a:r>
              <a:rPr lang="en-US" sz="3800" b="1" dirty="0" smtClean="0"/>
              <a:t>H.R</a:t>
            </a:r>
            <a:r>
              <a:rPr lang="en-US" sz="3800" b="1" dirty="0"/>
              <a:t>. 4878 – the Medicare Better Care, Lower Cost </a:t>
            </a:r>
            <a:r>
              <a:rPr lang="en-US" sz="3800" b="1" dirty="0" smtClean="0"/>
              <a:t>Act</a:t>
            </a:r>
          </a:p>
          <a:p>
            <a:pPr marL="0" indent="0">
              <a:buNone/>
            </a:pPr>
            <a:endParaRPr lang="en-US" dirty="0" smtClean="0"/>
          </a:p>
          <a:p>
            <a:pPr marL="0" indent="0" algn="ctr">
              <a:buNone/>
            </a:pPr>
            <a:r>
              <a:rPr lang="en-US" b="1" dirty="0" smtClean="0"/>
              <a:t>Sponsored by </a:t>
            </a:r>
            <a:r>
              <a:rPr lang="en-US" b="1" dirty="0"/>
              <a:t>Representatives Eric Paulsen (R-MN) and Peter Welch (D-VT</a:t>
            </a:r>
            <a:r>
              <a:rPr lang="en-US" b="1" dirty="0" smtClean="0"/>
              <a:t>)</a:t>
            </a:r>
          </a:p>
        </p:txBody>
      </p:sp>
      <p:sp>
        <p:nvSpPr>
          <p:cNvPr id="6" name="Content Placeholder 5"/>
          <p:cNvSpPr>
            <a:spLocks noGrp="1"/>
          </p:cNvSpPr>
          <p:nvPr>
            <p:ph sz="half" idx="2"/>
          </p:nvPr>
        </p:nvSpPr>
        <p:spPr>
          <a:xfrm>
            <a:off x="530629" y="3219798"/>
            <a:ext cx="5181600" cy="2990417"/>
          </a:xfrm>
        </p:spPr>
        <p:txBody>
          <a:bodyPr>
            <a:noAutofit/>
          </a:bodyPr>
          <a:lstStyle/>
          <a:p>
            <a:pPr marL="0" indent="0">
              <a:buNone/>
            </a:pPr>
            <a:r>
              <a:rPr lang="en-US" sz="1800" b="1" dirty="0"/>
              <a:t>Minnesota Presenters:</a:t>
            </a:r>
          </a:p>
          <a:p>
            <a:pPr marL="0" indent="0">
              <a:lnSpc>
                <a:spcPct val="70000"/>
              </a:lnSpc>
              <a:buNone/>
            </a:pPr>
            <a:r>
              <a:rPr lang="en-US" sz="1800" i="1" dirty="0"/>
              <a:t>Amanda Brummel, Pharm.D., BCACP</a:t>
            </a:r>
          </a:p>
          <a:p>
            <a:pPr marL="0" indent="0">
              <a:lnSpc>
                <a:spcPct val="70000"/>
              </a:lnSpc>
              <a:buNone/>
            </a:pPr>
            <a:r>
              <a:rPr lang="en-US" sz="1800" dirty="0"/>
              <a:t>Director, Clinical Ambulatory Pharmacy Services</a:t>
            </a:r>
          </a:p>
          <a:p>
            <a:pPr marL="0" indent="0">
              <a:lnSpc>
                <a:spcPct val="70000"/>
              </a:lnSpc>
              <a:buNone/>
            </a:pPr>
            <a:r>
              <a:rPr lang="en-US" sz="1800" dirty="0"/>
              <a:t>Fairview Health Services</a:t>
            </a:r>
          </a:p>
          <a:p>
            <a:pPr marL="0" indent="0">
              <a:lnSpc>
                <a:spcPct val="70000"/>
              </a:lnSpc>
              <a:buNone/>
            </a:pPr>
            <a:r>
              <a:rPr lang="en-US" sz="1800" dirty="0"/>
              <a:t>Minneapolis, MN</a:t>
            </a:r>
          </a:p>
          <a:p>
            <a:pPr marL="0" indent="0">
              <a:lnSpc>
                <a:spcPct val="70000"/>
              </a:lnSpc>
              <a:buNone/>
            </a:pPr>
            <a:endParaRPr lang="en-US" sz="1800" dirty="0"/>
          </a:p>
          <a:p>
            <a:pPr marL="0" indent="0">
              <a:lnSpc>
                <a:spcPct val="70000"/>
              </a:lnSpc>
              <a:buNone/>
            </a:pPr>
            <a:r>
              <a:rPr lang="en-US" sz="1800" i="1" dirty="0"/>
              <a:t>Mary M. Figueroa, M.D.</a:t>
            </a:r>
          </a:p>
          <a:p>
            <a:pPr marL="0" indent="0">
              <a:lnSpc>
                <a:spcPct val="70000"/>
              </a:lnSpc>
              <a:buNone/>
            </a:pPr>
            <a:r>
              <a:rPr lang="en-US" sz="1800" dirty="0"/>
              <a:t>Family Physician</a:t>
            </a:r>
          </a:p>
          <a:p>
            <a:pPr marL="0" indent="0">
              <a:lnSpc>
                <a:spcPct val="70000"/>
              </a:lnSpc>
              <a:buNone/>
            </a:pPr>
            <a:r>
              <a:rPr lang="en-US" sz="1800" dirty="0"/>
              <a:t>Fairview </a:t>
            </a:r>
            <a:r>
              <a:rPr lang="en-US" sz="1800" dirty="0" smtClean="0"/>
              <a:t>Medical Group</a:t>
            </a:r>
            <a:endParaRPr lang="en-US" sz="1800" dirty="0"/>
          </a:p>
          <a:p>
            <a:pPr marL="0" indent="0">
              <a:lnSpc>
                <a:spcPct val="70000"/>
              </a:lnSpc>
              <a:buNone/>
            </a:pPr>
            <a:r>
              <a:rPr lang="en-US" sz="1800" dirty="0"/>
              <a:t>Edina, MN</a:t>
            </a:r>
          </a:p>
        </p:txBody>
      </p:sp>
      <p:sp>
        <p:nvSpPr>
          <p:cNvPr id="7" name="Content Placeholder 5"/>
          <p:cNvSpPr txBox="1">
            <a:spLocks/>
          </p:cNvSpPr>
          <p:nvPr/>
        </p:nvSpPr>
        <p:spPr>
          <a:xfrm>
            <a:off x="6050972" y="3219797"/>
            <a:ext cx="5181600" cy="2990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Vermont Presenters:</a:t>
            </a:r>
          </a:p>
          <a:p>
            <a:pPr marL="0" indent="0">
              <a:lnSpc>
                <a:spcPct val="70000"/>
              </a:lnSpc>
              <a:buNone/>
            </a:pPr>
            <a:r>
              <a:rPr lang="en-US" sz="1800" i="1" dirty="0"/>
              <a:t>Amanda Kennedy, Pharm.D., BCPS</a:t>
            </a:r>
          </a:p>
          <a:p>
            <a:pPr marL="0" indent="0">
              <a:lnSpc>
                <a:spcPct val="70000"/>
              </a:lnSpc>
              <a:buNone/>
            </a:pPr>
            <a:r>
              <a:rPr lang="en-US" sz="1800" dirty="0"/>
              <a:t>Pharmacist Clinician</a:t>
            </a:r>
          </a:p>
          <a:p>
            <a:pPr marL="0" indent="0">
              <a:lnSpc>
                <a:spcPct val="70000"/>
              </a:lnSpc>
              <a:buNone/>
            </a:pPr>
            <a:r>
              <a:rPr lang="en-US" sz="1800" dirty="0"/>
              <a:t>University of Vermont Medical Center</a:t>
            </a:r>
          </a:p>
          <a:p>
            <a:pPr marL="0" indent="0">
              <a:lnSpc>
                <a:spcPct val="70000"/>
              </a:lnSpc>
              <a:buNone/>
            </a:pPr>
            <a:r>
              <a:rPr lang="en-US" sz="1800" dirty="0"/>
              <a:t>Burlington, VT</a:t>
            </a:r>
          </a:p>
          <a:p>
            <a:pPr marL="0" indent="0">
              <a:lnSpc>
                <a:spcPct val="70000"/>
              </a:lnSpc>
              <a:buNone/>
            </a:pPr>
            <a:endParaRPr lang="en-US" sz="1800" dirty="0" smtClean="0"/>
          </a:p>
          <a:p>
            <a:pPr marL="0" indent="0">
              <a:lnSpc>
                <a:spcPct val="70000"/>
              </a:lnSpc>
              <a:buNone/>
            </a:pPr>
            <a:r>
              <a:rPr lang="en-US" sz="1800" i="1" dirty="0" smtClean="0"/>
              <a:t>Charles </a:t>
            </a:r>
            <a:r>
              <a:rPr lang="en-US" sz="1800" i="1" dirty="0"/>
              <a:t>D. MacLean, M.D.</a:t>
            </a:r>
          </a:p>
          <a:p>
            <a:pPr marL="0" indent="0">
              <a:lnSpc>
                <a:spcPct val="70000"/>
              </a:lnSpc>
              <a:buNone/>
            </a:pPr>
            <a:r>
              <a:rPr lang="en-US" sz="1800" dirty="0"/>
              <a:t>Associate Dean for Primary Care and Professor of Medicine</a:t>
            </a:r>
          </a:p>
          <a:p>
            <a:pPr marL="0" indent="0">
              <a:lnSpc>
                <a:spcPct val="70000"/>
              </a:lnSpc>
              <a:buNone/>
            </a:pPr>
            <a:r>
              <a:rPr lang="en-US" sz="1800" dirty="0"/>
              <a:t>University of Vermont Medical Center</a:t>
            </a:r>
          </a:p>
          <a:p>
            <a:pPr marL="0" indent="0">
              <a:lnSpc>
                <a:spcPct val="70000"/>
              </a:lnSpc>
              <a:buNone/>
            </a:pPr>
            <a:r>
              <a:rPr lang="en-US" sz="1800" dirty="0"/>
              <a:t>Essex Junction, VT</a:t>
            </a:r>
          </a:p>
        </p:txBody>
      </p:sp>
      <p:pic>
        <p:nvPicPr>
          <p:cNvPr id="8" name="Picture 7"/>
          <p:cNvPicPr>
            <a:picLocks noChangeAspect="1"/>
          </p:cNvPicPr>
          <p:nvPr/>
        </p:nvPicPr>
        <p:blipFill>
          <a:blip r:embed="rId2"/>
          <a:stretch>
            <a:fillRect/>
          </a:stretch>
        </p:blipFill>
        <p:spPr>
          <a:xfrm>
            <a:off x="417021" y="534168"/>
            <a:ext cx="2055675" cy="1011998"/>
          </a:xfrm>
          <a:prstGeom prst="rect">
            <a:avLst/>
          </a:prstGeom>
        </p:spPr>
      </p:pic>
      <p:pic>
        <p:nvPicPr>
          <p:cNvPr id="9" name="Picture 8"/>
          <p:cNvPicPr>
            <a:picLocks noChangeAspect="1"/>
          </p:cNvPicPr>
          <p:nvPr/>
        </p:nvPicPr>
        <p:blipFill>
          <a:blip r:embed="rId3"/>
          <a:stretch>
            <a:fillRect/>
          </a:stretch>
        </p:blipFill>
        <p:spPr>
          <a:xfrm>
            <a:off x="9560932" y="27660"/>
            <a:ext cx="2113253" cy="1581892"/>
          </a:xfrm>
          <a:prstGeom prst="rect">
            <a:avLst/>
          </a:prstGeom>
        </p:spPr>
      </p:pic>
    </p:spTree>
    <p:extLst>
      <p:ext uri="{BB962C8B-B14F-4D97-AF65-F5344CB8AC3E}">
        <p14:creationId xmlns:p14="http://schemas.microsoft.com/office/powerpoint/2010/main" val="233314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609600"/>
            <a:ext cx="8229600" cy="1143000"/>
          </a:xfrm>
        </p:spPr>
        <p:txBody>
          <a:bodyPr>
            <a:normAutofit fontScale="90000"/>
          </a:bodyPr>
          <a:lstStyle/>
          <a:p>
            <a:pPr algn="ctr">
              <a:lnSpc>
                <a:spcPts val="4000"/>
              </a:lnSpc>
            </a:pPr>
            <a:r>
              <a:rPr lang="en-US" sz="4000" b="1" dirty="0">
                <a:solidFill>
                  <a:srgbClr val="006666"/>
                </a:solidFill>
                <a:latin typeface="Calibri" pitchFamily="34" charset="0"/>
                <a:cs typeface="Arial" charset="0"/>
              </a:rPr>
              <a:t>Comprehensive Medication Management</a:t>
            </a:r>
            <a:r>
              <a:rPr lang="en-US" sz="4000" dirty="0">
                <a:solidFill>
                  <a:srgbClr val="006666"/>
                </a:solidFill>
                <a:latin typeface="Calibri" pitchFamily="34" charset="0"/>
                <a:cs typeface="Arial" charset="0"/>
              </a:rPr>
              <a:t/>
            </a:r>
            <a:br>
              <a:rPr lang="en-US" sz="4000" dirty="0">
                <a:solidFill>
                  <a:srgbClr val="006666"/>
                </a:solidFill>
                <a:latin typeface="Calibri" pitchFamily="34" charset="0"/>
                <a:cs typeface="Arial" charset="0"/>
              </a:rPr>
            </a:br>
            <a:r>
              <a:rPr lang="en-US" sz="2800" i="1" dirty="0">
                <a:latin typeface="Calibri" pitchFamily="34" charset="0"/>
                <a:cs typeface="Arial" charset="0"/>
              </a:rPr>
              <a:t> </a:t>
            </a:r>
            <a:r>
              <a:rPr lang="en-US" sz="2400" i="1" dirty="0">
                <a:latin typeface="Calibri" pitchFamily="34" charset="0"/>
                <a:cs typeface="Arial" charset="0"/>
              </a:rPr>
              <a:t>Built upon the philosophy and process of “pharmaceutical care practice”</a:t>
            </a:r>
            <a:endParaRPr lang="en-US" sz="2400" dirty="0">
              <a:latin typeface="Calibri" pitchFamily="34" charset="0"/>
              <a:cs typeface="Arial" charset="0"/>
            </a:endParaRPr>
          </a:p>
        </p:txBody>
      </p:sp>
      <p:sp>
        <p:nvSpPr>
          <p:cNvPr id="47107" name="Rectangle 23"/>
          <p:cNvSpPr>
            <a:spLocks noChangeArrowheads="1"/>
          </p:cNvSpPr>
          <p:nvPr/>
        </p:nvSpPr>
        <p:spPr bwMode="auto">
          <a:xfrm>
            <a:off x="1981200" y="3200400"/>
            <a:ext cx="2503488" cy="1892300"/>
          </a:xfrm>
          <a:prstGeom prst="rect">
            <a:avLst/>
          </a:prstGeom>
          <a:gradFill flip="none" rotWithShape="1">
            <a:gsLst>
              <a:gs pos="0">
                <a:srgbClr val="006666">
                  <a:alpha val="70000"/>
                </a:srgbClr>
              </a:gs>
              <a:gs pos="50000">
                <a:schemeClr val="accent1">
                  <a:tint val="44500"/>
                  <a:satMod val="160000"/>
                </a:schemeClr>
              </a:gs>
              <a:gs pos="100000">
                <a:schemeClr val="accent1">
                  <a:tint val="23500"/>
                  <a:satMod val="160000"/>
                </a:schemeClr>
              </a:gs>
            </a:gsLst>
            <a:lin ang="16200000" scaled="1"/>
            <a:tileRect/>
          </a:gradFill>
          <a:ln w="12700">
            <a:solidFill>
              <a:schemeClr val="tx1"/>
            </a:solidFill>
            <a:miter lim="800000"/>
            <a:headEn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08" name="Rectangle 24"/>
          <p:cNvSpPr>
            <a:spLocks noChangeArrowheads="1"/>
          </p:cNvSpPr>
          <p:nvPr/>
        </p:nvSpPr>
        <p:spPr bwMode="auto">
          <a:xfrm>
            <a:off x="4876800" y="3200400"/>
            <a:ext cx="2590800" cy="1892300"/>
          </a:xfrm>
          <a:prstGeom prst="rect">
            <a:avLst/>
          </a:prstGeom>
          <a:gradFill flip="none" rotWithShape="1">
            <a:gsLst>
              <a:gs pos="0">
                <a:srgbClr val="006666">
                  <a:alpha val="70000"/>
                </a:srgbClr>
              </a:gs>
              <a:gs pos="50000">
                <a:schemeClr val="accent1">
                  <a:tint val="44500"/>
                  <a:satMod val="160000"/>
                </a:schemeClr>
              </a:gs>
              <a:gs pos="100000">
                <a:schemeClr val="accent1">
                  <a:tint val="23500"/>
                  <a:satMod val="160000"/>
                </a:schemeClr>
              </a:gs>
            </a:gsLst>
            <a:lin ang="16200000" scaled="1"/>
            <a:tileRect/>
          </a:gradFill>
          <a:ln w="12700">
            <a:solidFill>
              <a:schemeClr val="tx1"/>
            </a:solidFill>
            <a:miter lim="800000"/>
            <a:headEn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09" name="Rectangle 25"/>
          <p:cNvSpPr>
            <a:spLocks noChangeArrowheads="1"/>
          </p:cNvSpPr>
          <p:nvPr/>
        </p:nvSpPr>
        <p:spPr bwMode="auto">
          <a:xfrm>
            <a:off x="7696200" y="3200400"/>
            <a:ext cx="2693988" cy="1892300"/>
          </a:xfrm>
          <a:prstGeom prst="rect">
            <a:avLst/>
          </a:prstGeom>
          <a:gradFill flip="none" rotWithShape="1">
            <a:gsLst>
              <a:gs pos="0">
                <a:srgbClr val="006666">
                  <a:alpha val="70000"/>
                </a:srgbClr>
              </a:gs>
              <a:gs pos="50000">
                <a:schemeClr val="accent1">
                  <a:tint val="44500"/>
                  <a:satMod val="160000"/>
                </a:schemeClr>
              </a:gs>
              <a:gs pos="100000">
                <a:schemeClr val="accent1">
                  <a:tint val="23500"/>
                  <a:satMod val="160000"/>
                </a:schemeClr>
              </a:gs>
            </a:gsLst>
            <a:lin ang="16200000" scaled="1"/>
            <a:tileRect/>
          </a:gradFill>
          <a:ln w="12700">
            <a:solidFill>
              <a:schemeClr val="tx1"/>
            </a:solidFill>
            <a:miter lim="800000"/>
            <a:headEn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10" name="Rectangle 26"/>
          <p:cNvSpPr>
            <a:spLocks noChangeArrowheads="1"/>
          </p:cNvSpPr>
          <p:nvPr/>
        </p:nvSpPr>
        <p:spPr bwMode="auto">
          <a:xfrm>
            <a:off x="2326732" y="3200401"/>
            <a:ext cx="1753686" cy="397545"/>
          </a:xfrm>
          <a:prstGeom prst="rect">
            <a:avLst/>
          </a:prstGeom>
          <a:noFill/>
          <a:ln w="12700">
            <a:noFill/>
            <a:miter lim="800000"/>
            <a:headEnd/>
            <a:tailEnd/>
          </a:ln>
        </p:spPr>
        <p:txBody>
          <a:bodyPr wrap="none" lIns="90488" tIns="44450" rIns="90488" bIns="44450">
            <a:spAutoFit/>
          </a:bodyPr>
          <a:lstStyle/>
          <a:p>
            <a:pPr algn="ctr" eaLnBrk="0" fontAlgn="base" hangingPunct="0">
              <a:spcBef>
                <a:spcPct val="0"/>
              </a:spcBef>
              <a:spcAft>
                <a:spcPct val="0"/>
              </a:spcAft>
            </a:pPr>
            <a:r>
              <a:rPr lang="en-US" sz="2000" dirty="0">
                <a:solidFill>
                  <a:srgbClr val="000000"/>
                </a:solidFill>
                <a:latin typeface="Garamond" pitchFamily="18" charset="0"/>
                <a:ea typeface="ヒラギノ角ゴ Pro W3" pitchFamily="48" charset="-128"/>
                <a:cs typeface="Arial" charset="0"/>
              </a:rPr>
              <a:t>ASSESSMENT</a:t>
            </a:r>
          </a:p>
        </p:txBody>
      </p:sp>
      <p:sp>
        <p:nvSpPr>
          <p:cNvPr id="47111" name="Rectangle 27"/>
          <p:cNvSpPr>
            <a:spLocks noChangeArrowheads="1"/>
          </p:cNvSpPr>
          <p:nvPr/>
        </p:nvSpPr>
        <p:spPr bwMode="auto">
          <a:xfrm>
            <a:off x="5249864" y="3200400"/>
            <a:ext cx="1957387" cy="393700"/>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2000">
                <a:solidFill>
                  <a:srgbClr val="000000"/>
                </a:solidFill>
                <a:latin typeface="Garamond" pitchFamily="18" charset="0"/>
                <a:ea typeface="ヒラギノ角ゴ Pro W3" pitchFamily="48" charset="-128"/>
                <a:cs typeface="Arial" charset="0"/>
              </a:rPr>
              <a:t>CARE PLAN</a:t>
            </a:r>
          </a:p>
        </p:txBody>
      </p:sp>
      <p:sp>
        <p:nvSpPr>
          <p:cNvPr id="47112" name="Rectangle 28"/>
          <p:cNvSpPr>
            <a:spLocks noChangeArrowheads="1"/>
          </p:cNvSpPr>
          <p:nvPr/>
        </p:nvSpPr>
        <p:spPr bwMode="auto">
          <a:xfrm>
            <a:off x="8229600" y="3200400"/>
            <a:ext cx="1912938" cy="393700"/>
          </a:xfrm>
          <a:prstGeom prst="rect">
            <a:avLst/>
          </a:prstGeom>
          <a:noFill/>
          <a:ln w="12700">
            <a:noFill/>
            <a:miter lim="800000"/>
            <a:headEnd/>
            <a:tailEnd/>
          </a:ln>
        </p:spPr>
        <p:txBody>
          <a:bodyPr lIns="90488" tIns="44450" rIns="90488" bIns="44450">
            <a:spAutoFit/>
          </a:bodyPr>
          <a:lstStyle/>
          <a:p>
            <a:pPr algn="ctr" eaLnBrk="0" fontAlgn="base" hangingPunct="0">
              <a:spcBef>
                <a:spcPct val="0"/>
              </a:spcBef>
              <a:spcAft>
                <a:spcPct val="0"/>
              </a:spcAft>
            </a:pPr>
            <a:r>
              <a:rPr lang="en-US" sz="2000">
                <a:solidFill>
                  <a:srgbClr val="000000"/>
                </a:solidFill>
                <a:latin typeface="Garamond" pitchFamily="18" charset="0"/>
                <a:ea typeface="ヒラギノ角ゴ Pro W3" pitchFamily="48" charset="-128"/>
                <a:cs typeface="Arial" charset="0"/>
              </a:rPr>
              <a:t>EVALUATION</a:t>
            </a:r>
          </a:p>
        </p:txBody>
      </p:sp>
      <p:sp>
        <p:nvSpPr>
          <p:cNvPr id="47113" name="Rectangle 29"/>
          <p:cNvSpPr>
            <a:spLocks noChangeArrowheads="1"/>
          </p:cNvSpPr>
          <p:nvPr/>
        </p:nvSpPr>
        <p:spPr bwMode="auto">
          <a:xfrm>
            <a:off x="1981200" y="3581401"/>
            <a:ext cx="2559050" cy="1463675"/>
          </a:xfrm>
          <a:prstGeom prst="rect">
            <a:avLst/>
          </a:prstGeom>
          <a:noFill/>
          <a:ln w="12700">
            <a:noFill/>
            <a:miter lim="800000"/>
            <a:headEnd/>
            <a:tailEnd/>
          </a:ln>
        </p:spPr>
        <p:txBody>
          <a:bodyPr lIns="90488" tIns="44450" rIns="90488" bIns="44450">
            <a:spAutoFit/>
          </a:bodyPr>
          <a:lstStyle/>
          <a:p>
            <a:pPr eaLnBrk="0" fontAlgn="base" hangingPunct="0">
              <a:spcBef>
                <a:spcPct val="0"/>
              </a:spcBef>
              <a:spcAft>
                <a:spcPct val="0"/>
              </a:spcAft>
              <a:buFontTx/>
              <a:buChar char="•"/>
            </a:pPr>
            <a:r>
              <a:rPr lang="en-US" sz="1600" dirty="0">
                <a:solidFill>
                  <a:srgbClr val="000000"/>
                </a:solidFill>
                <a:latin typeface="Calibri" pitchFamily="34" charset="0"/>
                <a:ea typeface="ヒラギノ角ゴ Pro W3" pitchFamily="48" charset="-128"/>
                <a:cs typeface="Arial" charset="0"/>
              </a:rPr>
              <a:t>Ensure all drug therapy is</a:t>
            </a:r>
          </a:p>
          <a:p>
            <a:pPr eaLnBrk="0" fontAlgn="base" hangingPunct="0">
              <a:spcBef>
                <a:spcPct val="0"/>
              </a:spcBef>
              <a:spcAft>
                <a:spcPct val="0"/>
              </a:spcAft>
            </a:pPr>
            <a:r>
              <a:rPr lang="en-US" sz="1600" dirty="0">
                <a:solidFill>
                  <a:srgbClr val="000000"/>
                </a:solidFill>
                <a:latin typeface="Calibri" pitchFamily="34" charset="0"/>
                <a:ea typeface="ヒラギノ角ゴ Pro W3" pitchFamily="48" charset="-128"/>
                <a:cs typeface="Arial" charset="0"/>
              </a:rPr>
              <a:t>indicated, effective, safe</a:t>
            </a:r>
          </a:p>
          <a:p>
            <a:pPr eaLnBrk="0" fontAlgn="base" hangingPunct="0">
              <a:spcBef>
                <a:spcPct val="0"/>
              </a:spcBef>
              <a:spcAft>
                <a:spcPct val="0"/>
              </a:spcAft>
            </a:pPr>
            <a:r>
              <a:rPr lang="en-US" sz="1600" dirty="0">
                <a:solidFill>
                  <a:srgbClr val="000000"/>
                </a:solidFill>
                <a:latin typeface="Calibri" pitchFamily="34" charset="0"/>
                <a:ea typeface="ヒラギノ角ゴ Pro W3" pitchFamily="48" charset="-128"/>
                <a:cs typeface="Arial" charset="0"/>
              </a:rPr>
              <a:t>and convenient</a:t>
            </a:r>
          </a:p>
          <a:p>
            <a:pPr eaLnBrk="0" fontAlgn="base" hangingPunct="0">
              <a:spcBef>
                <a:spcPct val="0"/>
              </a:spcBef>
              <a:spcAft>
                <a:spcPct val="0"/>
              </a:spcAft>
            </a:pPr>
            <a:endParaRPr lang="en-US" sz="1000" dirty="0">
              <a:solidFill>
                <a:srgbClr val="000000"/>
              </a:solidFill>
              <a:latin typeface="Calibri" pitchFamily="34" charset="0"/>
              <a:ea typeface="ヒラギノ角ゴ Pro W3" pitchFamily="48" charset="-128"/>
              <a:cs typeface="Arial" charset="0"/>
            </a:endParaRPr>
          </a:p>
          <a:p>
            <a:pPr eaLnBrk="0" fontAlgn="base" hangingPunct="0">
              <a:spcBef>
                <a:spcPct val="0"/>
              </a:spcBef>
              <a:spcAft>
                <a:spcPct val="0"/>
              </a:spcAft>
              <a:buFontTx/>
              <a:buChar char="•"/>
            </a:pPr>
            <a:r>
              <a:rPr lang="en-US" sz="1600" dirty="0">
                <a:solidFill>
                  <a:srgbClr val="000000"/>
                </a:solidFill>
                <a:latin typeface="Calibri" pitchFamily="34" charset="0"/>
                <a:ea typeface="ヒラギノ角ゴ Pro W3" pitchFamily="48" charset="-128"/>
                <a:cs typeface="Arial" charset="0"/>
              </a:rPr>
              <a:t>Identify drug therapy </a:t>
            </a:r>
          </a:p>
          <a:p>
            <a:pPr eaLnBrk="0" fontAlgn="base" hangingPunct="0">
              <a:spcBef>
                <a:spcPct val="0"/>
              </a:spcBef>
              <a:spcAft>
                <a:spcPct val="0"/>
              </a:spcAft>
            </a:pPr>
            <a:r>
              <a:rPr lang="en-US" sz="1600" dirty="0">
                <a:solidFill>
                  <a:srgbClr val="000000"/>
                </a:solidFill>
                <a:latin typeface="Calibri" pitchFamily="34" charset="0"/>
                <a:ea typeface="ヒラギノ角ゴ Pro W3" pitchFamily="48" charset="-128"/>
                <a:cs typeface="Arial" charset="0"/>
              </a:rPr>
              <a:t>problems</a:t>
            </a:r>
          </a:p>
        </p:txBody>
      </p:sp>
      <p:sp>
        <p:nvSpPr>
          <p:cNvPr id="47114" name="Rectangle 30"/>
          <p:cNvSpPr>
            <a:spLocks noChangeArrowheads="1"/>
          </p:cNvSpPr>
          <p:nvPr/>
        </p:nvSpPr>
        <p:spPr bwMode="auto">
          <a:xfrm>
            <a:off x="4876801" y="3581400"/>
            <a:ext cx="2501455" cy="1505540"/>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buFontTx/>
              <a:buChar char="•"/>
            </a:pPr>
            <a:r>
              <a:rPr lang="en-US" sz="1600" dirty="0">
                <a:solidFill>
                  <a:srgbClr val="000000"/>
                </a:solidFill>
                <a:latin typeface="Calibri" pitchFamily="34" charset="0"/>
                <a:ea typeface="ヒラギノ角ゴ Pro W3" pitchFamily="48" charset="-128"/>
                <a:cs typeface="Arial" charset="0"/>
              </a:rPr>
              <a:t>Resolve drug  therapy </a:t>
            </a:r>
          </a:p>
          <a:p>
            <a:pPr eaLnBrk="0" fontAlgn="base" hangingPunct="0">
              <a:spcBef>
                <a:spcPct val="0"/>
              </a:spcBef>
              <a:spcAft>
                <a:spcPct val="0"/>
              </a:spcAft>
            </a:pPr>
            <a:r>
              <a:rPr lang="en-US" sz="1600" dirty="0">
                <a:solidFill>
                  <a:srgbClr val="000000"/>
                </a:solidFill>
                <a:latin typeface="Calibri" pitchFamily="34" charset="0"/>
                <a:ea typeface="ヒラギノ角ゴ Pro W3" pitchFamily="48" charset="-128"/>
                <a:cs typeface="Arial" charset="0"/>
              </a:rPr>
              <a:t>problems</a:t>
            </a:r>
          </a:p>
          <a:p>
            <a:pPr eaLnBrk="0" fontAlgn="base" hangingPunct="0">
              <a:spcBef>
                <a:spcPct val="0"/>
              </a:spcBef>
              <a:spcAft>
                <a:spcPct val="0"/>
              </a:spcAft>
            </a:pPr>
            <a:endParaRPr lang="en-US" sz="600" dirty="0">
              <a:solidFill>
                <a:srgbClr val="000000"/>
              </a:solidFill>
              <a:latin typeface="Calibri" pitchFamily="34" charset="0"/>
              <a:ea typeface="ヒラギノ角ゴ Pro W3" pitchFamily="48" charset="-128"/>
              <a:cs typeface="Arial" charset="0"/>
            </a:endParaRPr>
          </a:p>
          <a:p>
            <a:pPr eaLnBrk="0" fontAlgn="base" hangingPunct="0">
              <a:spcBef>
                <a:spcPct val="0"/>
              </a:spcBef>
              <a:spcAft>
                <a:spcPct val="0"/>
              </a:spcAft>
              <a:buFontTx/>
              <a:buChar char="•"/>
            </a:pPr>
            <a:r>
              <a:rPr lang="en-US" sz="1600" dirty="0">
                <a:solidFill>
                  <a:srgbClr val="000000"/>
                </a:solidFill>
                <a:latin typeface="Calibri" pitchFamily="34" charset="0"/>
                <a:ea typeface="ヒラギノ角ゴ Pro W3" pitchFamily="48" charset="-128"/>
                <a:cs typeface="Arial" charset="0"/>
              </a:rPr>
              <a:t>Establish therapeutic goals</a:t>
            </a:r>
          </a:p>
          <a:p>
            <a:pPr eaLnBrk="0" fontAlgn="base" hangingPunct="0">
              <a:spcBef>
                <a:spcPct val="0"/>
              </a:spcBef>
              <a:spcAft>
                <a:spcPct val="0"/>
              </a:spcAft>
            </a:pPr>
            <a:endParaRPr lang="en-US" sz="600" dirty="0">
              <a:solidFill>
                <a:srgbClr val="000000"/>
              </a:solidFill>
              <a:latin typeface="Calibri" pitchFamily="34" charset="0"/>
              <a:ea typeface="ヒラギノ角ゴ Pro W3" pitchFamily="48" charset="-128"/>
              <a:cs typeface="Arial" charset="0"/>
            </a:endParaRPr>
          </a:p>
          <a:p>
            <a:pPr eaLnBrk="0" fontAlgn="base" hangingPunct="0">
              <a:spcBef>
                <a:spcPct val="0"/>
              </a:spcBef>
              <a:spcAft>
                <a:spcPct val="0"/>
              </a:spcAft>
              <a:buFontTx/>
              <a:buChar char="•"/>
            </a:pPr>
            <a:r>
              <a:rPr lang="en-US" sz="1600" dirty="0">
                <a:solidFill>
                  <a:srgbClr val="000000"/>
                </a:solidFill>
                <a:latin typeface="Calibri" pitchFamily="34" charset="0"/>
                <a:ea typeface="ヒラギノ角ゴ Pro W3" pitchFamily="48" charset="-128"/>
                <a:cs typeface="Arial" charset="0"/>
              </a:rPr>
              <a:t>Prevent drug therapy</a:t>
            </a:r>
          </a:p>
          <a:p>
            <a:pPr eaLnBrk="0" fontAlgn="base" hangingPunct="0">
              <a:spcBef>
                <a:spcPct val="0"/>
              </a:spcBef>
              <a:spcAft>
                <a:spcPct val="0"/>
              </a:spcAft>
            </a:pPr>
            <a:r>
              <a:rPr lang="en-US" sz="1600" dirty="0">
                <a:solidFill>
                  <a:srgbClr val="000000"/>
                </a:solidFill>
                <a:latin typeface="Calibri" pitchFamily="34" charset="0"/>
                <a:ea typeface="ヒラギノ角ゴ Pro W3" pitchFamily="48" charset="-128"/>
                <a:cs typeface="Arial" charset="0"/>
              </a:rPr>
              <a:t>problems</a:t>
            </a:r>
          </a:p>
        </p:txBody>
      </p:sp>
      <p:sp>
        <p:nvSpPr>
          <p:cNvPr id="47115" name="Rectangle 31"/>
          <p:cNvSpPr>
            <a:spLocks noChangeArrowheads="1"/>
          </p:cNvSpPr>
          <p:nvPr/>
        </p:nvSpPr>
        <p:spPr bwMode="auto">
          <a:xfrm>
            <a:off x="7696200" y="3505201"/>
            <a:ext cx="2971800" cy="1495425"/>
          </a:xfrm>
          <a:prstGeom prst="rect">
            <a:avLst/>
          </a:prstGeom>
          <a:noFill/>
          <a:ln w="12700">
            <a:noFill/>
            <a:miter lim="800000"/>
            <a:headEnd/>
            <a:tailEnd/>
          </a:ln>
        </p:spPr>
        <p:txBody>
          <a:bodyPr lIns="90488" tIns="44450" rIns="90488" bIns="44450">
            <a:spAutoFit/>
          </a:bodyPr>
          <a:lstStyle/>
          <a:p>
            <a:pPr eaLnBrk="0" fontAlgn="base" hangingPunct="0">
              <a:spcBef>
                <a:spcPct val="0"/>
              </a:spcBef>
              <a:spcAft>
                <a:spcPct val="0"/>
              </a:spcAft>
              <a:buFontTx/>
              <a:buChar char="•"/>
            </a:pPr>
            <a:r>
              <a:rPr lang="en-US" sz="1600" dirty="0">
                <a:solidFill>
                  <a:srgbClr val="000000"/>
                </a:solidFill>
                <a:latin typeface="Calibri" pitchFamily="34" charset="0"/>
                <a:ea typeface="ヒラギノ角ゴ Pro W3" pitchFamily="48" charset="-128"/>
                <a:cs typeface="Arial" charset="0"/>
              </a:rPr>
              <a:t>Record actual patient </a:t>
            </a:r>
          </a:p>
          <a:p>
            <a:pPr eaLnBrk="0" fontAlgn="base" hangingPunct="0">
              <a:spcBef>
                <a:spcPct val="0"/>
              </a:spcBef>
              <a:spcAft>
                <a:spcPct val="0"/>
              </a:spcAft>
            </a:pPr>
            <a:r>
              <a:rPr lang="en-US" sz="1600" dirty="0">
                <a:solidFill>
                  <a:srgbClr val="000000"/>
                </a:solidFill>
                <a:latin typeface="Calibri" pitchFamily="34" charset="0"/>
                <a:ea typeface="ヒラギノ角ゴ Pro W3" pitchFamily="48" charset="-128"/>
                <a:cs typeface="Arial" charset="0"/>
              </a:rPr>
              <a:t> outcomes</a:t>
            </a:r>
          </a:p>
          <a:p>
            <a:pPr eaLnBrk="0" fontAlgn="base" hangingPunct="0">
              <a:spcBef>
                <a:spcPct val="0"/>
              </a:spcBef>
              <a:spcAft>
                <a:spcPct val="0"/>
              </a:spcAft>
            </a:pPr>
            <a:endParaRPr lang="en-US" sz="600" dirty="0">
              <a:solidFill>
                <a:srgbClr val="000000"/>
              </a:solidFill>
              <a:latin typeface="Calibri" pitchFamily="34" charset="0"/>
              <a:ea typeface="ヒラギノ角ゴ Pro W3" pitchFamily="48" charset="-128"/>
              <a:cs typeface="Arial" charset="0"/>
            </a:endParaRPr>
          </a:p>
          <a:p>
            <a:pPr eaLnBrk="0" fontAlgn="base" hangingPunct="0">
              <a:spcBef>
                <a:spcPct val="0"/>
              </a:spcBef>
              <a:spcAft>
                <a:spcPct val="0"/>
              </a:spcAft>
              <a:buFontTx/>
              <a:buChar char="•"/>
            </a:pPr>
            <a:r>
              <a:rPr lang="en-US" sz="1600" dirty="0">
                <a:solidFill>
                  <a:srgbClr val="000000"/>
                </a:solidFill>
                <a:latin typeface="Calibri" pitchFamily="34" charset="0"/>
                <a:ea typeface="ヒラギノ角ゴ Pro W3" pitchFamily="48" charset="-128"/>
                <a:cs typeface="Arial" charset="0"/>
              </a:rPr>
              <a:t>Evaluate progress in</a:t>
            </a:r>
          </a:p>
          <a:p>
            <a:pPr eaLnBrk="0" fontAlgn="base" hangingPunct="0">
              <a:spcBef>
                <a:spcPct val="0"/>
              </a:spcBef>
              <a:spcAft>
                <a:spcPct val="0"/>
              </a:spcAft>
            </a:pPr>
            <a:r>
              <a:rPr lang="en-US" sz="1600" dirty="0">
                <a:solidFill>
                  <a:srgbClr val="000000"/>
                </a:solidFill>
                <a:latin typeface="Calibri" pitchFamily="34" charset="0"/>
                <a:ea typeface="ヒラギノ角ゴ Pro W3" pitchFamily="48" charset="-128"/>
                <a:cs typeface="Arial" charset="0"/>
              </a:rPr>
              <a:t> meeting therapeutic goals</a:t>
            </a:r>
          </a:p>
          <a:p>
            <a:pPr eaLnBrk="0" fontAlgn="base" hangingPunct="0">
              <a:spcBef>
                <a:spcPct val="0"/>
              </a:spcBef>
              <a:spcAft>
                <a:spcPct val="0"/>
              </a:spcAft>
            </a:pPr>
            <a:endParaRPr lang="en-US" sz="600" dirty="0">
              <a:solidFill>
                <a:srgbClr val="000000"/>
              </a:solidFill>
              <a:latin typeface="Calibri" pitchFamily="34" charset="0"/>
              <a:ea typeface="ヒラギノ角ゴ Pro W3" pitchFamily="48" charset="-128"/>
              <a:cs typeface="Arial" charset="0"/>
            </a:endParaRPr>
          </a:p>
          <a:p>
            <a:pPr eaLnBrk="0" fontAlgn="base" hangingPunct="0">
              <a:spcBef>
                <a:spcPct val="0"/>
              </a:spcBef>
              <a:spcAft>
                <a:spcPct val="0"/>
              </a:spcAft>
              <a:buFontTx/>
              <a:buChar char="•"/>
            </a:pPr>
            <a:r>
              <a:rPr lang="en-US" sz="1600" dirty="0">
                <a:solidFill>
                  <a:srgbClr val="000000"/>
                </a:solidFill>
                <a:latin typeface="Calibri" pitchFamily="34" charset="0"/>
                <a:ea typeface="ヒラギノ角ゴ Pro W3" pitchFamily="48" charset="-128"/>
                <a:cs typeface="Arial" charset="0"/>
              </a:rPr>
              <a:t>Reassess for new problems</a:t>
            </a:r>
          </a:p>
        </p:txBody>
      </p:sp>
      <p:sp>
        <p:nvSpPr>
          <p:cNvPr id="47116" name="Line 32"/>
          <p:cNvSpPr>
            <a:spLocks noChangeShapeType="1"/>
          </p:cNvSpPr>
          <p:nvPr/>
        </p:nvSpPr>
        <p:spPr bwMode="auto">
          <a:xfrm flipV="1">
            <a:off x="3081338" y="2667000"/>
            <a:ext cx="0" cy="469900"/>
          </a:xfrm>
          <a:prstGeom prst="line">
            <a:avLst/>
          </a:prstGeom>
          <a:noFill/>
          <a:ln w="12700">
            <a:solidFill>
              <a:schemeClr val="tx1"/>
            </a:solidFill>
            <a:round/>
            <a:headEnd type="triangle" w="med" len="me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17" name="Line 33"/>
          <p:cNvSpPr>
            <a:spLocks noChangeShapeType="1"/>
          </p:cNvSpPr>
          <p:nvPr/>
        </p:nvSpPr>
        <p:spPr bwMode="auto">
          <a:xfrm flipV="1">
            <a:off x="6129338" y="2667000"/>
            <a:ext cx="0" cy="469900"/>
          </a:xfrm>
          <a:prstGeom prst="line">
            <a:avLst/>
          </a:prstGeom>
          <a:noFill/>
          <a:ln w="12700">
            <a:solidFill>
              <a:schemeClr val="tx1"/>
            </a:solidFill>
            <a:round/>
            <a:headEnd type="triangle" w="med" len="me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18" name="Line 34"/>
          <p:cNvSpPr>
            <a:spLocks noChangeShapeType="1"/>
          </p:cNvSpPr>
          <p:nvPr/>
        </p:nvSpPr>
        <p:spPr bwMode="auto">
          <a:xfrm flipV="1">
            <a:off x="9110663" y="2667000"/>
            <a:ext cx="0" cy="469900"/>
          </a:xfrm>
          <a:prstGeom prst="line">
            <a:avLst/>
          </a:prstGeom>
          <a:noFill/>
          <a:ln w="12700">
            <a:solidFill>
              <a:schemeClr val="tx1"/>
            </a:solidFill>
            <a:round/>
            <a:headEnd type="triangle" w="med" len="me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19" name="Line 35"/>
          <p:cNvSpPr>
            <a:spLocks noChangeShapeType="1"/>
          </p:cNvSpPr>
          <p:nvPr/>
        </p:nvSpPr>
        <p:spPr bwMode="auto">
          <a:xfrm>
            <a:off x="3081339" y="2667000"/>
            <a:ext cx="6029325" cy="0"/>
          </a:xfrm>
          <a:prstGeom prst="line">
            <a:avLst/>
          </a:prstGeom>
          <a:noFill/>
          <a:ln w="9525">
            <a:solidFill>
              <a:schemeClr val="tx1"/>
            </a:solidFill>
            <a:round/>
            <a:headEn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20" name="Line 36"/>
          <p:cNvSpPr>
            <a:spLocks noChangeShapeType="1"/>
          </p:cNvSpPr>
          <p:nvPr/>
        </p:nvSpPr>
        <p:spPr bwMode="auto">
          <a:xfrm>
            <a:off x="3081338" y="5181600"/>
            <a:ext cx="0" cy="457200"/>
          </a:xfrm>
          <a:prstGeom prst="line">
            <a:avLst/>
          </a:prstGeom>
          <a:noFill/>
          <a:ln w="12700">
            <a:solidFill>
              <a:schemeClr val="tx1"/>
            </a:solidFill>
            <a:round/>
            <a:headEnd type="triangle" w="med" len="me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21" name="Line 37"/>
          <p:cNvSpPr>
            <a:spLocks noChangeShapeType="1"/>
          </p:cNvSpPr>
          <p:nvPr/>
        </p:nvSpPr>
        <p:spPr bwMode="auto">
          <a:xfrm>
            <a:off x="6129338" y="5181600"/>
            <a:ext cx="0" cy="457200"/>
          </a:xfrm>
          <a:prstGeom prst="line">
            <a:avLst/>
          </a:prstGeom>
          <a:noFill/>
          <a:ln w="12700">
            <a:solidFill>
              <a:schemeClr val="tx1"/>
            </a:solidFill>
            <a:round/>
            <a:headEnd type="triangle" w="med" len="me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22" name="Line 38"/>
          <p:cNvSpPr>
            <a:spLocks noChangeShapeType="1"/>
          </p:cNvSpPr>
          <p:nvPr/>
        </p:nvSpPr>
        <p:spPr bwMode="auto">
          <a:xfrm>
            <a:off x="3081339" y="5638800"/>
            <a:ext cx="6029325" cy="0"/>
          </a:xfrm>
          <a:prstGeom prst="line">
            <a:avLst/>
          </a:prstGeom>
          <a:noFill/>
          <a:ln w="9525">
            <a:solidFill>
              <a:schemeClr val="tx1"/>
            </a:solidFill>
            <a:round/>
            <a:headEn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
        <p:nvSpPr>
          <p:cNvPr id="47123" name="Rectangle 39"/>
          <p:cNvSpPr>
            <a:spLocks noChangeArrowheads="1"/>
          </p:cNvSpPr>
          <p:nvPr/>
        </p:nvSpPr>
        <p:spPr bwMode="auto">
          <a:xfrm>
            <a:off x="3429000" y="5562600"/>
            <a:ext cx="5334000" cy="1500188"/>
          </a:xfrm>
          <a:prstGeom prst="rect">
            <a:avLst/>
          </a:prstGeom>
          <a:noFill/>
          <a:ln w="12700">
            <a:noFill/>
            <a:miter lim="800000"/>
            <a:headEnd/>
            <a:tailEnd/>
          </a:ln>
        </p:spPr>
        <p:txBody>
          <a:bodyPr lIns="90488" tIns="44450" rIns="90488" bIns="44450">
            <a:spAutoFit/>
          </a:bodyPr>
          <a:lstStyle/>
          <a:p>
            <a:pPr algn="ctr" eaLnBrk="0" fontAlgn="base" hangingPunct="0">
              <a:spcBef>
                <a:spcPct val="20000"/>
              </a:spcBef>
              <a:spcAft>
                <a:spcPct val="0"/>
              </a:spcAft>
            </a:pPr>
            <a:r>
              <a:rPr lang="en-US" sz="2600" b="1" i="1" dirty="0">
                <a:solidFill>
                  <a:prstClr val="black"/>
                </a:solidFill>
                <a:latin typeface="Calibri" pitchFamily="34" charset="0"/>
                <a:ea typeface="ヒラギノ角ゴ Pro W3" pitchFamily="48" charset="-128"/>
                <a:cs typeface="Arial" charset="0"/>
              </a:rPr>
              <a:t>Continuous Follow-up</a:t>
            </a:r>
          </a:p>
          <a:p>
            <a:pPr algn="ctr" eaLnBrk="0" fontAlgn="base" hangingPunct="0">
              <a:spcBef>
                <a:spcPct val="20000"/>
              </a:spcBef>
              <a:spcAft>
                <a:spcPct val="0"/>
              </a:spcAft>
            </a:pPr>
            <a:r>
              <a:rPr lang="en-US" sz="1600" b="1" dirty="0">
                <a:solidFill>
                  <a:srgbClr val="006666"/>
                </a:solidFill>
                <a:latin typeface="Calibri" pitchFamily="34" charset="0"/>
                <a:ea typeface="ヒラギノ角ゴ Pro W3" pitchFamily="48" charset="-128"/>
                <a:cs typeface="Arial" charset="0"/>
              </a:rPr>
              <a:t>Working in collaboration with all members of the healthcare team</a:t>
            </a:r>
          </a:p>
          <a:p>
            <a:pPr algn="ctr" eaLnBrk="0" fontAlgn="base" hangingPunct="0">
              <a:spcBef>
                <a:spcPct val="20000"/>
              </a:spcBef>
              <a:spcAft>
                <a:spcPct val="0"/>
              </a:spcAft>
            </a:pPr>
            <a:endParaRPr lang="en-US" sz="2600" b="1" i="1" dirty="0">
              <a:solidFill>
                <a:prstClr val="black"/>
              </a:solidFill>
              <a:latin typeface="Garamond" pitchFamily="18" charset="0"/>
              <a:ea typeface="ヒラギノ角ゴ Pro W3" pitchFamily="48" charset="-128"/>
              <a:cs typeface="Arial" charset="0"/>
            </a:endParaRPr>
          </a:p>
        </p:txBody>
      </p:sp>
      <p:sp>
        <p:nvSpPr>
          <p:cNvPr id="248872" name="Text Box 40"/>
          <p:cNvSpPr txBox="1">
            <a:spLocks noChangeArrowheads="1"/>
          </p:cNvSpPr>
          <p:nvPr/>
        </p:nvSpPr>
        <p:spPr bwMode="auto">
          <a:xfrm>
            <a:off x="2133600" y="2011362"/>
            <a:ext cx="7924800" cy="579438"/>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3200" dirty="0">
                <a:solidFill>
                  <a:prstClr val="black"/>
                </a:solidFill>
                <a:effectLst>
                  <a:outerShdw blurRad="38100" dist="38100" dir="2700000" algn="tl">
                    <a:srgbClr val="C0C0C0"/>
                  </a:outerShdw>
                </a:effectLst>
                <a:latin typeface="Calibri" pitchFamily="34" charset="0"/>
                <a:ea typeface="ヒラギノ角ゴ Pro W3" pitchFamily="48" charset="-128"/>
                <a:cs typeface="Arial" pitchFamily="34" charset="0"/>
              </a:rPr>
              <a:t>E</a:t>
            </a:r>
            <a:r>
              <a:rPr lang="en-US" sz="2400" dirty="0">
                <a:solidFill>
                  <a:prstClr val="black"/>
                </a:solidFill>
                <a:effectLst>
                  <a:outerShdw blurRad="38100" dist="38100" dir="2700000" algn="tl">
                    <a:srgbClr val="C0C0C0"/>
                  </a:outerShdw>
                </a:effectLst>
                <a:latin typeface="Calibri" pitchFamily="34" charset="0"/>
                <a:ea typeface="ヒラギノ角ゴ Pro W3" pitchFamily="48" charset="-128"/>
                <a:cs typeface="Arial" pitchFamily="34" charset="0"/>
              </a:rPr>
              <a:t>STABLISH A </a:t>
            </a:r>
            <a:r>
              <a:rPr lang="en-US" sz="3200" dirty="0">
                <a:solidFill>
                  <a:prstClr val="black"/>
                </a:solidFill>
                <a:effectLst>
                  <a:outerShdw blurRad="38100" dist="38100" dir="2700000" algn="tl">
                    <a:srgbClr val="C0C0C0"/>
                  </a:outerShdw>
                </a:effectLst>
                <a:latin typeface="Calibri" pitchFamily="34" charset="0"/>
                <a:ea typeface="ヒラギノ角ゴ Pro W3" pitchFamily="48" charset="-128"/>
                <a:cs typeface="Arial" pitchFamily="34" charset="0"/>
              </a:rPr>
              <a:t>T</a:t>
            </a:r>
            <a:r>
              <a:rPr lang="en-US" sz="2400" dirty="0">
                <a:solidFill>
                  <a:prstClr val="black"/>
                </a:solidFill>
                <a:effectLst>
                  <a:outerShdw blurRad="38100" dist="38100" dir="2700000" algn="tl">
                    <a:srgbClr val="C0C0C0"/>
                  </a:outerShdw>
                </a:effectLst>
                <a:latin typeface="Calibri" pitchFamily="34" charset="0"/>
                <a:ea typeface="ヒラギノ角ゴ Pro W3" pitchFamily="48" charset="-128"/>
                <a:cs typeface="Arial" pitchFamily="34" charset="0"/>
              </a:rPr>
              <a:t>HERAPEUTIC </a:t>
            </a:r>
            <a:r>
              <a:rPr lang="en-US" sz="3200" dirty="0">
                <a:solidFill>
                  <a:prstClr val="black"/>
                </a:solidFill>
                <a:effectLst>
                  <a:outerShdw blurRad="38100" dist="38100" dir="2700000" algn="tl">
                    <a:srgbClr val="C0C0C0"/>
                  </a:outerShdw>
                </a:effectLst>
                <a:latin typeface="Calibri" pitchFamily="34" charset="0"/>
                <a:ea typeface="ヒラギノ角ゴ Pro W3" pitchFamily="48" charset="-128"/>
                <a:cs typeface="Arial" pitchFamily="34" charset="0"/>
              </a:rPr>
              <a:t>R</a:t>
            </a:r>
            <a:r>
              <a:rPr lang="en-US" sz="2400" dirty="0">
                <a:solidFill>
                  <a:prstClr val="black"/>
                </a:solidFill>
                <a:effectLst>
                  <a:outerShdw blurRad="38100" dist="38100" dir="2700000" algn="tl">
                    <a:srgbClr val="C0C0C0"/>
                  </a:outerShdw>
                </a:effectLst>
                <a:latin typeface="Calibri" pitchFamily="34" charset="0"/>
                <a:ea typeface="ヒラギノ角ゴ Pro W3" pitchFamily="48" charset="-128"/>
                <a:cs typeface="Arial" pitchFamily="34" charset="0"/>
              </a:rPr>
              <a:t>ELATIONSHIP</a:t>
            </a:r>
          </a:p>
        </p:txBody>
      </p:sp>
      <p:sp>
        <p:nvSpPr>
          <p:cNvPr id="47125" name="Line 41"/>
          <p:cNvSpPr>
            <a:spLocks noChangeShapeType="1"/>
          </p:cNvSpPr>
          <p:nvPr/>
        </p:nvSpPr>
        <p:spPr bwMode="auto">
          <a:xfrm>
            <a:off x="9110663" y="5181600"/>
            <a:ext cx="0" cy="457200"/>
          </a:xfrm>
          <a:prstGeom prst="line">
            <a:avLst/>
          </a:prstGeom>
          <a:noFill/>
          <a:ln w="12700">
            <a:solidFill>
              <a:schemeClr val="tx1"/>
            </a:solidFill>
            <a:round/>
            <a:headEnd type="triangle" w="med" len="med"/>
            <a:tailEnd/>
          </a:ln>
        </p:spPr>
        <p:txBody>
          <a:bodyPr wrap="none" anchor="ctr"/>
          <a:lstStyle/>
          <a:p>
            <a:pPr eaLnBrk="0" fontAlgn="base" hangingPunct="0">
              <a:spcBef>
                <a:spcPct val="50000"/>
              </a:spcBef>
              <a:spcAft>
                <a:spcPct val="0"/>
              </a:spcAft>
            </a:pPr>
            <a:endParaRPr lang="en-US" sz="2800">
              <a:solidFill>
                <a:prstClr val="black"/>
              </a:solidFill>
              <a:latin typeface="Garamond" pitchFamily="18" charset="0"/>
              <a:ea typeface="ヒラギノ角ゴ Pro W3" pitchFamily="48" charset="-128"/>
            </a:endParaRPr>
          </a:p>
        </p:txBody>
      </p:sp>
    </p:spTree>
    <p:extLst>
      <p:ext uri="{BB962C8B-B14F-4D97-AF65-F5344CB8AC3E}">
        <p14:creationId xmlns:p14="http://schemas.microsoft.com/office/powerpoint/2010/main" val="276163813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2"/>
          <p:cNvSpPr>
            <a:spLocks noGrp="1" noChangeArrowheads="1"/>
          </p:cNvSpPr>
          <p:nvPr>
            <p:ph type="title"/>
          </p:nvPr>
        </p:nvSpPr>
        <p:spPr>
          <a:xfrm>
            <a:off x="1981200" y="609600"/>
            <a:ext cx="8229600" cy="1143000"/>
          </a:xfrm>
        </p:spPr>
        <p:txBody>
          <a:bodyPr>
            <a:normAutofit fontScale="90000"/>
          </a:bodyPr>
          <a:lstStyle/>
          <a:p>
            <a:pPr algn="ctr"/>
            <a:r>
              <a:rPr dirty="0" smtClean="0">
                <a:solidFill>
                  <a:srgbClr val="006666"/>
                </a:solidFill>
                <a:latin typeface="Calibri" pitchFamily="34" charset="0"/>
                <a:cs typeface="Arial" pitchFamily="34" charset="0"/>
              </a:rPr>
              <a:t>Drug Therapy Problems, 201</a:t>
            </a:r>
            <a:r>
              <a:rPr lang="en-US" dirty="0" smtClean="0">
                <a:solidFill>
                  <a:srgbClr val="006666"/>
                </a:solidFill>
                <a:latin typeface="Calibri" pitchFamily="34" charset="0"/>
                <a:cs typeface="Arial" pitchFamily="34" charset="0"/>
              </a:rPr>
              <a:t>5</a:t>
            </a:r>
            <a:r>
              <a:rPr dirty="0" smtClean="0">
                <a:solidFill>
                  <a:srgbClr val="006666"/>
                </a:solidFill>
                <a:latin typeface="Calibri" pitchFamily="34" charset="0"/>
                <a:cs typeface="Arial" pitchFamily="34" charset="0"/>
              </a:rPr>
              <a:t/>
            </a:r>
            <a:br>
              <a:rPr dirty="0" smtClean="0">
                <a:solidFill>
                  <a:srgbClr val="006666"/>
                </a:solidFill>
                <a:latin typeface="Calibri" pitchFamily="34" charset="0"/>
                <a:cs typeface="Arial" pitchFamily="34" charset="0"/>
              </a:rPr>
            </a:br>
            <a:endParaRPr dirty="0" smtClean="0">
              <a:solidFill>
                <a:schemeClr val="tx1"/>
              </a:solidFill>
              <a:latin typeface="Calibri" pitchFamily="34" charset="0"/>
            </a:endParaRPr>
          </a:p>
        </p:txBody>
      </p:sp>
      <p:sp>
        <p:nvSpPr>
          <p:cNvPr id="356354" name="Rectangle 3"/>
          <p:cNvSpPr>
            <a:spLocks noGrp="1" noChangeArrowheads="1"/>
          </p:cNvSpPr>
          <p:nvPr>
            <p:ph idx="1"/>
          </p:nvPr>
        </p:nvSpPr>
        <p:spPr>
          <a:xfrm>
            <a:off x="1676400" y="2676833"/>
            <a:ext cx="8229600" cy="4525963"/>
          </a:xfrm>
        </p:spPr>
        <p:txBody>
          <a:bodyPr/>
          <a:lstStyle/>
          <a:p>
            <a:pPr algn="ctr" eaLnBrk="0" hangingPunct="0">
              <a:lnSpc>
                <a:spcPct val="70000"/>
              </a:lnSpc>
              <a:spcBef>
                <a:spcPct val="50000"/>
              </a:spcBef>
              <a:buFont typeface="Wingdings" pitchFamily="2" charset="2"/>
              <a:buNone/>
            </a:pPr>
            <a:r>
              <a:rPr lang="en-US" sz="1400" dirty="0">
                <a:latin typeface="Garamond" pitchFamily="18" charset="0"/>
                <a:cs typeface="Arial" pitchFamily="34" charset="0"/>
              </a:rPr>
              <a:t>		</a:t>
            </a:r>
            <a:r>
              <a:rPr lang="en-US" sz="2000" dirty="0">
                <a:latin typeface="Calibri" pitchFamily="34" charset="0"/>
                <a:cs typeface="Arial" pitchFamily="34" charset="0"/>
              </a:rPr>
              <a:t>Dosage Too Low		 	31 % </a:t>
            </a:r>
          </a:p>
          <a:p>
            <a:pPr algn="ctr" eaLnBrk="0" hangingPunct="0">
              <a:lnSpc>
                <a:spcPct val="70000"/>
              </a:lnSpc>
              <a:spcBef>
                <a:spcPct val="50000"/>
              </a:spcBef>
              <a:buFont typeface="Wingdings" pitchFamily="2" charset="2"/>
              <a:buNone/>
            </a:pPr>
            <a:r>
              <a:rPr lang="en-US" sz="2000" dirty="0">
                <a:latin typeface="Calibri" pitchFamily="34" charset="0"/>
                <a:cs typeface="Arial" pitchFamily="34" charset="0"/>
              </a:rPr>
              <a:t>		Needs Additional Drug Therapy	23 %</a:t>
            </a:r>
          </a:p>
          <a:p>
            <a:pPr algn="ctr" eaLnBrk="0" hangingPunct="0">
              <a:lnSpc>
                <a:spcPct val="70000"/>
              </a:lnSpc>
              <a:spcBef>
                <a:spcPct val="50000"/>
              </a:spcBef>
              <a:buFont typeface="Wingdings" pitchFamily="2" charset="2"/>
              <a:buNone/>
            </a:pPr>
            <a:r>
              <a:rPr lang="en-US" sz="2000" dirty="0">
                <a:latin typeface="Calibri" pitchFamily="34" charset="0"/>
                <a:cs typeface="Arial" pitchFamily="34" charset="0"/>
              </a:rPr>
              <a:t>		Noncompliance			14 %</a:t>
            </a:r>
          </a:p>
          <a:p>
            <a:pPr algn="ctr" eaLnBrk="0" hangingPunct="0">
              <a:lnSpc>
                <a:spcPct val="70000"/>
              </a:lnSpc>
              <a:spcBef>
                <a:spcPct val="50000"/>
              </a:spcBef>
              <a:buFont typeface="Wingdings" pitchFamily="2" charset="2"/>
              <a:buNone/>
            </a:pPr>
            <a:r>
              <a:rPr lang="en-US" sz="2000" dirty="0">
                <a:latin typeface="Calibri" pitchFamily="34" charset="0"/>
                <a:cs typeface="Arial" pitchFamily="34" charset="0"/>
              </a:rPr>
              <a:t>		Adverse Drug Reaction		10 %</a:t>
            </a:r>
          </a:p>
          <a:p>
            <a:pPr algn="ctr" eaLnBrk="0" hangingPunct="0">
              <a:lnSpc>
                <a:spcPct val="70000"/>
              </a:lnSpc>
              <a:spcBef>
                <a:spcPct val="50000"/>
              </a:spcBef>
              <a:buFont typeface="Wingdings" pitchFamily="2" charset="2"/>
              <a:buNone/>
            </a:pPr>
            <a:r>
              <a:rPr lang="en-US" sz="2000" dirty="0">
                <a:latin typeface="Calibri" pitchFamily="34" charset="0"/>
                <a:cs typeface="Arial" pitchFamily="34" charset="0"/>
              </a:rPr>
              <a:t>		   Dosage Too High		     9 % 	</a:t>
            </a:r>
          </a:p>
          <a:p>
            <a:pPr algn="ctr" eaLnBrk="0" hangingPunct="0">
              <a:lnSpc>
                <a:spcPct val="70000"/>
              </a:lnSpc>
              <a:spcBef>
                <a:spcPct val="50000"/>
              </a:spcBef>
              <a:buFont typeface="Wingdings" pitchFamily="2" charset="2"/>
              <a:buNone/>
            </a:pPr>
            <a:r>
              <a:rPr lang="en-US" sz="2000" dirty="0">
                <a:latin typeface="Calibri" pitchFamily="34" charset="0"/>
                <a:cs typeface="Arial" pitchFamily="34" charset="0"/>
              </a:rPr>
              <a:t>		Unnecessary Drug Therapy	  7 %</a:t>
            </a:r>
          </a:p>
          <a:p>
            <a:pPr algn="ctr" eaLnBrk="0" hangingPunct="0">
              <a:lnSpc>
                <a:spcPct val="70000"/>
              </a:lnSpc>
              <a:spcBef>
                <a:spcPct val="50000"/>
              </a:spcBef>
              <a:buFont typeface="Wingdings" pitchFamily="2" charset="2"/>
              <a:buNone/>
            </a:pPr>
            <a:r>
              <a:rPr lang="en-US" sz="2000" dirty="0">
                <a:latin typeface="Calibri" pitchFamily="34" charset="0"/>
                <a:cs typeface="Arial" pitchFamily="34" charset="0"/>
              </a:rPr>
              <a:t>		Ineffective Drug			  6 %</a:t>
            </a:r>
          </a:p>
          <a:p>
            <a:pPr eaLnBrk="0" hangingPunct="0">
              <a:lnSpc>
                <a:spcPct val="70000"/>
              </a:lnSpc>
              <a:spcBef>
                <a:spcPct val="50000"/>
              </a:spcBef>
              <a:buFont typeface="Wingdings" pitchFamily="2" charset="2"/>
              <a:buNone/>
            </a:pPr>
            <a:endParaRPr lang="en-US" sz="2000" dirty="0">
              <a:latin typeface="Garamond" pitchFamily="18" charset="0"/>
              <a:cs typeface="Arial" pitchFamily="34" charset="0"/>
            </a:endParaRPr>
          </a:p>
          <a:p>
            <a:pPr>
              <a:lnSpc>
                <a:spcPct val="80000"/>
              </a:lnSpc>
              <a:buFont typeface="Arial" pitchFamily="34" charset="0"/>
              <a:buNone/>
            </a:pPr>
            <a:endParaRPr lang="en-US" dirty="0" smtClean="0">
              <a:latin typeface="Garamond" pitchFamily="18" charset="0"/>
            </a:endParaRPr>
          </a:p>
        </p:txBody>
      </p:sp>
      <p:sp>
        <p:nvSpPr>
          <p:cNvPr id="5" name="Text Placeholder 4"/>
          <p:cNvSpPr>
            <a:spLocks noGrp="1"/>
          </p:cNvSpPr>
          <p:nvPr>
            <p:ph type="body" sz="quarter" idx="14"/>
          </p:nvPr>
        </p:nvSpPr>
        <p:spPr/>
        <p:txBody>
          <a:bodyPr/>
          <a:lstStyle/>
          <a:p>
            <a:endParaRPr lang="en-US"/>
          </a:p>
        </p:txBody>
      </p:sp>
      <p:sp>
        <p:nvSpPr>
          <p:cNvPr id="13316" name="Text Box 4"/>
          <p:cNvSpPr txBox="1">
            <a:spLocks noChangeArrowheads="1"/>
          </p:cNvSpPr>
          <p:nvPr/>
        </p:nvSpPr>
        <p:spPr bwMode="auto">
          <a:xfrm>
            <a:off x="2209800" y="1828801"/>
            <a:ext cx="7467600" cy="466725"/>
          </a:xfrm>
          <a:prstGeom prst="rect">
            <a:avLst/>
          </a:prstGeom>
          <a:gradFill>
            <a:gsLst>
              <a:gs pos="0">
                <a:srgbClr val="006666">
                  <a:alpha val="49000"/>
                </a:srgbClr>
              </a:gs>
              <a:gs pos="50000">
                <a:schemeClr val="accent1">
                  <a:tint val="44500"/>
                  <a:satMod val="160000"/>
                </a:schemeClr>
              </a:gs>
              <a:gs pos="100000">
                <a:schemeClr val="accent1">
                  <a:tint val="23500"/>
                  <a:satMod val="160000"/>
                </a:schemeClr>
              </a:gs>
            </a:gsLst>
            <a:lin ang="16200000" scaled="1"/>
          </a:gradFill>
          <a:ln w="9525">
            <a:miter lim="800000"/>
            <a:headEnd/>
            <a:tailEnd/>
          </a:ln>
          <a:effectLst>
            <a:outerShdw blurRad="50800" dist="38100" dir="5400000" algn="t" rotWithShape="0">
              <a:prstClr val="black">
                <a:alpha val="40000"/>
              </a:prstClr>
            </a:outerShdw>
          </a:effectLst>
          <a:scene3d>
            <a:camera prst="legacyPerspectiveBottom" fov="0"/>
            <a:lightRig rig="legacyFlat3" dir="t"/>
          </a:scene3d>
          <a:sp3d extrusionH="887400" prstMaterial="legacyMatte">
            <a:bevelT w="13500" h="13500" prst="angle"/>
            <a:bevelB w="13500" h="13500" prst="angle"/>
            <a:extrusionClr>
              <a:schemeClr val="bg1"/>
            </a:extrusionClr>
          </a:sp3d>
        </p:spPr>
        <p:txBody>
          <a:bodyPr>
            <a:spAutoFit/>
            <a:flatTx/>
          </a:bodyPr>
          <a:lstStyle/>
          <a:p>
            <a:pPr algn="ctr">
              <a:defRPr/>
            </a:pPr>
            <a:r>
              <a:rPr lang="en-US" sz="2400" b="1" dirty="0">
                <a:solidFill>
                  <a:prstClr val="black"/>
                </a:solidFill>
                <a:latin typeface="Calibri" pitchFamily="34" charset="0"/>
                <a:cs typeface="Arial" charset="0"/>
              </a:rPr>
              <a:t>20,061 Drug Therapy Problems Identified</a:t>
            </a:r>
          </a:p>
        </p:txBody>
      </p:sp>
    </p:spTree>
    <p:extLst>
      <p:ext uri="{BB962C8B-B14F-4D97-AF65-F5344CB8AC3E}">
        <p14:creationId xmlns:p14="http://schemas.microsoft.com/office/powerpoint/2010/main" val="188938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Story</a:t>
            </a:r>
            <a:endParaRPr lang="en-US" dirty="0"/>
          </a:p>
        </p:txBody>
      </p:sp>
      <p:sp>
        <p:nvSpPr>
          <p:cNvPr id="3" name="Content Placeholder 2"/>
          <p:cNvSpPr>
            <a:spLocks noGrp="1"/>
          </p:cNvSpPr>
          <p:nvPr>
            <p:ph idx="1"/>
          </p:nvPr>
        </p:nvSpPr>
        <p:spPr/>
        <p:txBody>
          <a:bodyPr>
            <a:normAutofit/>
          </a:bodyPr>
          <a:lstStyle/>
          <a:p>
            <a:r>
              <a:rPr lang="en-US" dirty="0" smtClean="0"/>
              <a:t>TL was seen by the pharmacist after a recent hospitalization (post MI)</a:t>
            </a:r>
          </a:p>
          <a:p>
            <a:pPr lvl="1"/>
            <a:r>
              <a:rPr lang="en-US" dirty="0" smtClean="0"/>
              <a:t>He </a:t>
            </a:r>
            <a:r>
              <a:rPr lang="en-US" dirty="0"/>
              <a:t>quit all of his medications due to perceived side effects </a:t>
            </a:r>
            <a:endParaRPr lang="en-US" dirty="0" smtClean="0"/>
          </a:p>
          <a:p>
            <a:pPr lvl="1"/>
            <a:r>
              <a:rPr lang="en-US" dirty="0" smtClean="0"/>
              <a:t>He had 3 </a:t>
            </a:r>
            <a:r>
              <a:rPr lang="en-US" dirty="0"/>
              <a:t>different boxes of Rx bottles </a:t>
            </a:r>
            <a:endParaRPr lang="en-US" dirty="0" smtClean="0"/>
          </a:p>
          <a:p>
            <a:pPr lvl="1"/>
            <a:r>
              <a:rPr lang="en-US" dirty="0" smtClean="0"/>
              <a:t>He takes </a:t>
            </a:r>
            <a:r>
              <a:rPr lang="en-US" dirty="0"/>
              <a:t>at least 17 different supplements </a:t>
            </a:r>
            <a:endParaRPr lang="en-US" dirty="0" smtClean="0"/>
          </a:p>
          <a:p>
            <a:r>
              <a:rPr lang="en-US" dirty="0" smtClean="0"/>
              <a:t>Pharmacist reviewed all meds.  Educated him on post MI guidelines.  Restarted appropriate meds, initiating them slowly.  Following up to ensure he is taking them correctly.</a:t>
            </a:r>
          </a:p>
          <a:p>
            <a:pPr lvl="1"/>
            <a:r>
              <a:rPr lang="en-US" dirty="0" smtClean="0"/>
              <a:t>He was taking 2 statins and Red Yeast Rice</a:t>
            </a:r>
          </a:p>
          <a:p>
            <a:pPr lvl="1"/>
            <a:r>
              <a:rPr lang="en-US" dirty="0" smtClean="0"/>
              <a:t>No Aspirin</a:t>
            </a:r>
          </a:p>
          <a:p>
            <a:pPr lvl="1"/>
            <a:r>
              <a:rPr lang="en-US" dirty="0" smtClean="0"/>
              <a:t>No blood pressure meds</a:t>
            </a:r>
          </a:p>
          <a:p>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3511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Story</a:t>
            </a:r>
            <a:endParaRPr lang="en-US" dirty="0"/>
          </a:p>
        </p:txBody>
      </p:sp>
      <p:sp>
        <p:nvSpPr>
          <p:cNvPr id="3" name="Content Placeholder 2"/>
          <p:cNvSpPr>
            <a:spLocks noGrp="1"/>
          </p:cNvSpPr>
          <p:nvPr>
            <p:ph idx="1"/>
          </p:nvPr>
        </p:nvSpPr>
        <p:spPr/>
        <p:txBody>
          <a:bodyPr>
            <a:normAutofit/>
          </a:bodyPr>
          <a:lstStyle/>
          <a:p>
            <a:r>
              <a:rPr lang="en-US" dirty="0" smtClean="0"/>
              <a:t>SA was seen by the pharmacist for diabetes management (A1c 9.8%)</a:t>
            </a:r>
          </a:p>
          <a:p>
            <a:pPr lvl="1"/>
            <a:r>
              <a:rPr lang="en-US" dirty="0" smtClean="0"/>
              <a:t>Insulin was continuously being increased with no improvement to her A1c</a:t>
            </a:r>
          </a:p>
          <a:p>
            <a:pPr lvl="1"/>
            <a:r>
              <a:rPr lang="en-US" dirty="0" smtClean="0"/>
              <a:t>Patient was frustrated with her weight and she felt exhausted</a:t>
            </a:r>
          </a:p>
          <a:p>
            <a:r>
              <a:rPr lang="en-US" dirty="0" smtClean="0"/>
              <a:t>Patient saw the pharmacist.</a:t>
            </a:r>
            <a:r>
              <a:rPr lang="en-US" dirty="0"/>
              <a:t> </a:t>
            </a:r>
            <a:r>
              <a:rPr lang="en-US" dirty="0" smtClean="0"/>
              <a:t>New medication for DM was started.</a:t>
            </a:r>
          </a:p>
          <a:p>
            <a:pPr lvl="1"/>
            <a:r>
              <a:rPr lang="en-US" dirty="0" smtClean="0"/>
              <a:t>Patient lost 16lbs and A1c improved to 6%</a:t>
            </a:r>
          </a:p>
          <a:p>
            <a:pPr lvl="1"/>
            <a:r>
              <a:rPr lang="en-US" dirty="0" smtClean="0"/>
              <a:t>Were able to reduce other medications</a:t>
            </a:r>
          </a:p>
          <a:p>
            <a:pPr lvl="1"/>
            <a:r>
              <a:rPr lang="en-US" dirty="0" smtClean="0"/>
              <a:t>Quality of life increased- more energy and she is now exercising</a:t>
            </a:r>
          </a:p>
          <a:p>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854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54620" y="495300"/>
            <a:ext cx="8229600" cy="1143000"/>
          </a:xfrm>
        </p:spPr>
        <p:txBody>
          <a:bodyPr>
            <a:normAutofit fontScale="90000"/>
          </a:bodyPr>
          <a:lstStyle/>
          <a:p>
            <a:pPr algn="l"/>
            <a:r>
              <a:rPr lang="en-US" sz="3600" dirty="0">
                <a:solidFill>
                  <a:srgbClr val="006666"/>
                </a:solidFill>
                <a:latin typeface="Calibri" pitchFamily="34" charset="0"/>
                <a:cs typeface="Arial" charset="0"/>
              </a:rPr>
              <a:t>Fairview Published Results</a:t>
            </a:r>
            <a:r>
              <a:rPr lang="en-US" dirty="0">
                <a:solidFill>
                  <a:srgbClr val="006666"/>
                </a:solidFill>
                <a:latin typeface="Calibri" pitchFamily="34" charset="0"/>
                <a:cs typeface="Arial" charset="0"/>
              </a:rPr>
              <a:t/>
            </a:r>
            <a:br>
              <a:rPr lang="en-US" dirty="0">
                <a:solidFill>
                  <a:srgbClr val="006666"/>
                </a:solidFill>
                <a:latin typeface="Calibri" pitchFamily="34" charset="0"/>
                <a:cs typeface="Arial" charset="0"/>
              </a:rPr>
            </a:br>
            <a:endParaRPr lang="en-US" dirty="0" smtClean="0">
              <a:latin typeface="Calibri" pitchFamily="34" charset="0"/>
              <a:cs typeface="Arial" charset="0"/>
            </a:endParaRPr>
          </a:p>
        </p:txBody>
      </p:sp>
      <p:sp>
        <p:nvSpPr>
          <p:cNvPr id="14339" name="Rectangle 3"/>
          <p:cNvSpPr>
            <a:spLocks noGrp="1" noChangeArrowheads="1"/>
          </p:cNvSpPr>
          <p:nvPr>
            <p:ph idx="1"/>
          </p:nvPr>
        </p:nvSpPr>
        <p:spPr/>
        <p:txBody>
          <a:bodyPr/>
          <a:lstStyle/>
          <a:p>
            <a:pPr>
              <a:lnSpc>
                <a:spcPct val="90000"/>
              </a:lnSpc>
            </a:pPr>
            <a:r>
              <a:rPr lang="en-US" sz="1800" dirty="0">
                <a:latin typeface="Calibri" pitchFamily="34" charset="0"/>
                <a:cs typeface="Arial" charset="0"/>
              </a:rPr>
              <a:t>An average </a:t>
            </a:r>
            <a:r>
              <a:rPr lang="en-US" sz="1800" b="1" dirty="0">
                <a:solidFill>
                  <a:schemeClr val="accent1"/>
                </a:solidFill>
                <a:latin typeface="Calibri" pitchFamily="34" charset="0"/>
                <a:cs typeface="Arial" charset="0"/>
              </a:rPr>
              <a:t>12-to-1 return on investment</a:t>
            </a:r>
            <a:r>
              <a:rPr lang="en-US" sz="1800" dirty="0">
                <a:latin typeface="Calibri" pitchFamily="34" charset="0"/>
                <a:cs typeface="Arial" charset="0"/>
              </a:rPr>
              <a:t> in terms of reduced overall health-care costs, documented in “Clinical and Economic Outcomes of Medication Therapy Management Services: The Minnesota Experience”</a:t>
            </a:r>
            <a:r>
              <a:rPr lang="en-US" sz="1800" i="1" dirty="0">
                <a:latin typeface="Calibri" pitchFamily="34" charset="0"/>
                <a:cs typeface="Arial" charset="0"/>
              </a:rPr>
              <a:t> </a:t>
            </a:r>
            <a:r>
              <a:rPr lang="en-US" sz="1800" dirty="0">
                <a:latin typeface="Calibri" pitchFamily="34" charset="0"/>
                <a:cs typeface="Arial" charset="0"/>
              </a:rPr>
              <a:t>(Isetts, et al., </a:t>
            </a:r>
            <a:r>
              <a:rPr lang="en-US" sz="1800" i="1" dirty="0">
                <a:latin typeface="Calibri" pitchFamily="34" charset="0"/>
                <a:cs typeface="Arial" charset="0"/>
              </a:rPr>
              <a:t>J Am </a:t>
            </a:r>
            <a:r>
              <a:rPr lang="en-US" sz="1800" i="1" dirty="0" err="1">
                <a:latin typeface="Calibri" pitchFamily="34" charset="0"/>
                <a:cs typeface="Arial" charset="0"/>
              </a:rPr>
              <a:t>Pharm</a:t>
            </a:r>
            <a:r>
              <a:rPr lang="en-US" sz="1800" i="1" dirty="0">
                <a:latin typeface="Calibri" pitchFamily="34" charset="0"/>
                <a:cs typeface="Arial" charset="0"/>
              </a:rPr>
              <a:t> Assoc</a:t>
            </a:r>
            <a:r>
              <a:rPr lang="en-US" sz="1800" dirty="0">
                <a:latin typeface="Calibri" pitchFamily="34" charset="0"/>
                <a:cs typeface="Arial" charset="0"/>
              </a:rPr>
              <a:t>. 2008;48(2):203-211)</a:t>
            </a:r>
          </a:p>
          <a:p>
            <a:pPr>
              <a:lnSpc>
                <a:spcPct val="90000"/>
              </a:lnSpc>
              <a:buNone/>
            </a:pPr>
            <a:endParaRPr lang="en-US" sz="1800" dirty="0">
              <a:latin typeface="Calibri" pitchFamily="34" charset="0"/>
              <a:cs typeface="Arial" charset="0"/>
            </a:endParaRPr>
          </a:p>
          <a:p>
            <a:pPr>
              <a:lnSpc>
                <a:spcPct val="90000"/>
              </a:lnSpc>
            </a:pPr>
            <a:r>
              <a:rPr lang="en-US" sz="1800" dirty="0">
                <a:latin typeface="Calibri" pitchFamily="34" charset="0"/>
              </a:rPr>
              <a:t>MTM contributed to optimal care in complex patients with diabetes documented in  “Optimal Diabetes Care Outcomes Following Face-to-Face Medication Therapy Management Services” (Brummel A.R. et al, </a:t>
            </a:r>
            <a:r>
              <a:rPr lang="en-US" sz="1800" i="1" dirty="0">
                <a:latin typeface="Calibri" pitchFamily="34" charset="0"/>
              </a:rPr>
              <a:t>Population Health Management: </a:t>
            </a:r>
            <a:r>
              <a:rPr lang="en-US" sz="1800" dirty="0">
                <a:latin typeface="Calibri" pitchFamily="34" charset="0"/>
              </a:rPr>
              <a:t>2012)</a:t>
            </a:r>
          </a:p>
          <a:p>
            <a:pPr>
              <a:lnSpc>
                <a:spcPct val="90000"/>
              </a:lnSpc>
              <a:buNone/>
            </a:pPr>
            <a:endParaRPr lang="en-US" sz="1800" dirty="0">
              <a:latin typeface="Calibri" pitchFamily="34" charset="0"/>
            </a:endParaRPr>
          </a:p>
          <a:p>
            <a:pPr>
              <a:lnSpc>
                <a:spcPct val="90000"/>
              </a:lnSpc>
            </a:pPr>
            <a:r>
              <a:rPr lang="en-US" sz="1800" dirty="0">
                <a:latin typeface="Calibri" pitchFamily="34" charset="0"/>
              </a:rPr>
              <a:t>Medication therapy management: 10 years of experience in a large integrated health care system.</a:t>
            </a:r>
            <a:r>
              <a:rPr lang="en-US" sz="1800" i="1" dirty="0">
                <a:latin typeface="Calibri" pitchFamily="34" charset="0"/>
              </a:rPr>
              <a:t> (</a:t>
            </a:r>
            <a:r>
              <a:rPr lang="en-US" sz="1800" dirty="0" err="1">
                <a:latin typeface="Calibri" pitchFamily="34" charset="0"/>
              </a:rPr>
              <a:t>Ramalho</a:t>
            </a:r>
            <a:r>
              <a:rPr lang="en-US" sz="1800" dirty="0">
                <a:latin typeface="Calibri" pitchFamily="34" charset="0"/>
              </a:rPr>
              <a:t> de Oliveira, D., </a:t>
            </a:r>
            <a:r>
              <a:rPr lang="en-US" sz="1800" i="1" dirty="0">
                <a:latin typeface="Calibri" pitchFamily="34" charset="0"/>
              </a:rPr>
              <a:t>Journal of Managed Care Pharmacy : JMCP, 16</a:t>
            </a:r>
            <a:r>
              <a:rPr lang="en-US" sz="1800" dirty="0">
                <a:latin typeface="Calibri" pitchFamily="34" charset="0"/>
              </a:rPr>
              <a:t>(3), 185-195.)</a:t>
            </a:r>
          </a:p>
          <a:p>
            <a:pPr>
              <a:lnSpc>
                <a:spcPct val="90000"/>
              </a:lnSpc>
            </a:pPr>
            <a:endParaRPr lang="en-US" sz="1800" dirty="0">
              <a:latin typeface="Calibri" pitchFamily="34" charset="0"/>
            </a:endParaRPr>
          </a:p>
        </p:txBody>
      </p:sp>
      <p:sp>
        <p:nvSpPr>
          <p:cNvPr id="4" name="Text Placeholder 3"/>
          <p:cNvSpPr>
            <a:spLocks noGrp="1"/>
          </p:cNvSpPr>
          <p:nvPr>
            <p:ph type="body" sz="quarter" idx="14"/>
          </p:nvPr>
        </p:nvSpPr>
        <p:spPr/>
        <p:txBody>
          <a:bodyPr/>
          <a:lstStyle/>
          <a:p>
            <a:endParaRPr lang="en-US"/>
          </a:p>
        </p:txBody>
      </p:sp>
      <p:sp>
        <p:nvSpPr>
          <p:cNvPr id="5" name="Rectangle 4"/>
          <p:cNvSpPr/>
          <p:nvPr/>
        </p:nvSpPr>
        <p:spPr>
          <a:xfrm>
            <a:off x="1905000" y="1066801"/>
            <a:ext cx="8153400" cy="480131"/>
          </a:xfrm>
          <a:prstGeom prst="rect">
            <a:avLst/>
          </a:prstGeom>
        </p:spPr>
        <p:txBody>
          <a:bodyPr wrap="square">
            <a:spAutoFit/>
          </a:bodyPr>
          <a:lstStyle/>
          <a:p>
            <a:pPr>
              <a:lnSpc>
                <a:spcPct val="90000"/>
              </a:lnSpc>
              <a:spcBef>
                <a:spcPct val="20000"/>
              </a:spcBef>
              <a:spcAft>
                <a:spcPts val="576"/>
              </a:spcAft>
            </a:pPr>
            <a:r>
              <a:rPr lang="en-US" sz="2800" i="1" dirty="0">
                <a:solidFill>
                  <a:srgbClr val="665546"/>
                </a:solidFill>
                <a:latin typeface="Calibri" panose="020F0502020204030204" pitchFamily="34" charset="0"/>
              </a:rPr>
              <a:t>Focus on clinical, humanistic and economic data</a:t>
            </a:r>
          </a:p>
        </p:txBody>
      </p:sp>
    </p:spTree>
    <p:extLst>
      <p:ext uri="{BB962C8B-B14F-4D97-AF65-F5344CB8AC3E}">
        <p14:creationId xmlns:p14="http://schemas.microsoft.com/office/powerpoint/2010/main" val="18535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200" y="1905001"/>
            <a:ext cx="8229600" cy="4525963"/>
          </a:xfrm>
        </p:spPr>
        <p:txBody>
          <a:bodyPr>
            <a:normAutofit/>
          </a:bodyPr>
          <a:lstStyle/>
          <a:p>
            <a:pPr marL="0" indent="0">
              <a:buNone/>
            </a:pPr>
            <a:r>
              <a:rPr lang="en-US" sz="2000" dirty="0">
                <a:latin typeface="Calibri" pitchFamily="34" charset="0"/>
              </a:rPr>
              <a:t>Provider’s Perceptions:</a:t>
            </a:r>
          </a:p>
          <a:p>
            <a:r>
              <a:rPr lang="en-US" sz="2000" dirty="0" err="1">
                <a:latin typeface="Calibri" pitchFamily="34" charset="0"/>
              </a:rPr>
              <a:t>Maracle</a:t>
            </a:r>
            <a:r>
              <a:rPr lang="en-US" sz="2000" dirty="0">
                <a:latin typeface="Calibri" pitchFamily="34" charset="0"/>
              </a:rPr>
              <a:t>, H.L., Primary Care Providers' Experiences with Pharmaceutical Care-based Medication Therapy Management Services. </a:t>
            </a:r>
            <a:r>
              <a:rPr lang="en-US" sz="2000" i="1" dirty="0">
                <a:latin typeface="Calibri" pitchFamily="34" charset="0"/>
              </a:rPr>
              <a:t>Innovations in Pharmacy: 3</a:t>
            </a:r>
            <a:r>
              <a:rPr lang="en-US" sz="2000" dirty="0">
                <a:latin typeface="Calibri" pitchFamily="34" charset="0"/>
              </a:rPr>
              <a:t>(1) 72. </a:t>
            </a:r>
          </a:p>
          <a:p>
            <a:pPr marL="0" indent="0">
              <a:buNone/>
            </a:pPr>
            <a:endParaRPr lang="en-US" sz="2000" dirty="0">
              <a:latin typeface="Calibri" pitchFamily="34" charset="0"/>
            </a:endParaRPr>
          </a:p>
          <a:p>
            <a:pPr marL="0" indent="0">
              <a:buNone/>
            </a:pPr>
            <a:r>
              <a:rPr lang="en-US" sz="2000" dirty="0">
                <a:latin typeface="Calibri" pitchFamily="34" charset="0"/>
              </a:rPr>
              <a:t>Patient’s Perceptions:</a:t>
            </a:r>
          </a:p>
          <a:p>
            <a:r>
              <a:rPr lang="en-US" sz="2000" dirty="0">
                <a:latin typeface="Calibri" pitchFamily="34" charset="0"/>
              </a:rPr>
              <a:t>Schultz, H., Patient-perceived value of Medication Therapy Management (MTM) services: a series of focus groups. </a:t>
            </a:r>
            <a:r>
              <a:rPr lang="en-US" sz="2000" i="1" dirty="0">
                <a:latin typeface="Calibri" pitchFamily="34" charset="0"/>
              </a:rPr>
              <a:t>Innovations in Pharmacy:3</a:t>
            </a:r>
            <a:r>
              <a:rPr lang="en-US" sz="2000" dirty="0">
                <a:latin typeface="Calibri" pitchFamily="34" charset="0"/>
              </a:rPr>
              <a:t>(4)96</a:t>
            </a:r>
          </a:p>
          <a:p>
            <a:pPr>
              <a:buNone/>
            </a:pPr>
            <a:endParaRPr lang="en-US" dirty="0" smtClean="0"/>
          </a:p>
          <a:p>
            <a:endParaRPr lang="en-US" dirty="0" smtClean="0"/>
          </a:p>
          <a:p>
            <a:endParaRPr lang="en-US" dirty="0"/>
          </a:p>
        </p:txBody>
      </p:sp>
      <p:sp>
        <p:nvSpPr>
          <p:cNvPr id="5" name="Text Placeholder 4"/>
          <p:cNvSpPr>
            <a:spLocks noGrp="1"/>
          </p:cNvSpPr>
          <p:nvPr>
            <p:ph type="body" sz="quarter" idx="14"/>
          </p:nvPr>
        </p:nvSpPr>
        <p:spPr/>
        <p:txBody>
          <a:bodyPr/>
          <a:lstStyle/>
          <a:p>
            <a:endParaRPr lang="en-US"/>
          </a:p>
        </p:txBody>
      </p:sp>
      <p:sp>
        <p:nvSpPr>
          <p:cNvPr id="6" name="Title 1"/>
          <p:cNvSpPr txBox="1">
            <a:spLocks/>
          </p:cNvSpPr>
          <p:nvPr/>
        </p:nvSpPr>
        <p:spPr>
          <a:xfrm>
            <a:off x="1860176" y="672439"/>
            <a:ext cx="7700750" cy="636408"/>
          </a:xfrm>
          <a:prstGeom prst="rect">
            <a:avLst/>
          </a:prstGeom>
        </p:spPr>
        <p:txBody>
          <a:bodyPr/>
          <a:lstStyle/>
          <a:p>
            <a:pPr marL="274320" indent="-274320">
              <a:lnSpc>
                <a:spcPct val="120000"/>
              </a:lnSpc>
            </a:pPr>
            <a:r>
              <a:rPr lang="en-US" sz="3200" dirty="0">
                <a:solidFill>
                  <a:srgbClr val="006666"/>
                </a:solidFill>
                <a:latin typeface="Calibri" pitchFamily="34" charset="0"/>
                <a:cs typeface="Arial" charset="0"/>
              </a:rPr>
              <a:t>Fairview Published Results</a:t>
            </a:r>
          </a:p>
        </p:txBody>
      </p:sp>
      <p:sp>
        <p:nvSpPr>
          <p:cNvPr id="14" name="Rectangle 13"/>
          <p:cNvSpPr/>
          <p:nvPr/>
        </p:nvSpPr>
        <p:spPr>
          <a:xfrm>
            <a:off x="1905000" y="1290919"/>
            <a:ext cx="8001000" cy="480131"/>
          </a:xfrm>
          <a:prstGeom prst="rect">
            <a:avLst/>
          </a:prstGeom>
        </p:spPr>
        <p:txBody>
          <a:bodyPr wrap="square">
            <a:spAutoFit/>
          </a:bodyPr>
          <a:lstStyle/>
          <a:p>
            <a:pPr>
              <a:lnSpc>
                <a:spcPct val="90000"/>
              </a:lnSpc>
              <a:spcBef>
                <a:spcPct val="20000"/>
              </a:spcBef>
              <a:spcAft>
                <a:spcPts val="576"/>
              </a:spcAft>
            </a:pPr>
            <a:r>
              <a:rPr lang="en-US" sz="2800" i="1" dirty="0">
                <a:solidFill>
                  <a:srgbClr val="665546"/>
                </a:solidFill>
                <a:latin typeface="Calibri" panose="020F0502020204030204" pitchFamily="34" charset="0"/>
              </a:rPr>
              <a:t>Focus on clinical, humanistic and economic data</a:t>
            </a:r>
          </a:p>
        </p:txBody>
      </p:sp>
    </p:spTree>
    <p:custDataLst>
      <p:tags r:id="rId1"/>
    </p:custDataLst>
    <p:extLst>
      <p:ext uri="{BB962C8B-B14F-4D97-AF65-F5344CB8AC3E}">
        <p14:creationId xmlns:p14="http://schemas.microsoft.com/office/powerpoint/2010/main" val="207622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a:bodyPr>
          <a:lstStyle/>
          <a:p>
            <a:r>
              <a:rPr lang="en-US" sz="3600" dirty="0">
                <a:latin typeface="+mn-lt"/>
                <a:cs typeface="Arial" charset="0"/>
              </a:rPr>
              <a:t>Health Care Costs After CMM</a:t>
            </a:r>
          </a:p>
        </p:txBody>
      </p:sp>
      <p:graphicFrame>
        <p:nvGraphicFramePr>
          <p:cNvPr id="1026" name="Object 3"/>
          <p:cNvGraphicFramePr>
            <a:graphicFrameLocks noGrp="1" noChangeAspect="1"/>
          </p:cNvGraphicFramePr>
          <p:nvPr>
            <p:ph idx="1"/>
            <p:extLst>
              <p:ext uri="{D42A27DB-BD31-4B8C-83A1-F6EECF244321}">
                <p14:modId xmlns:p14="http://schemas.microsoft.com/office/powerpoint/2010/main" val="234693614"/>
              </p:ext>
            </p:extLst>
          </p:nvPr>
        </p:nvGraphicFramePr>
        <p:xfrm>
          <a:off x="1186665" y="1417345"/>
          <a:ext cx="8967603" cy="4868428"/>
        </p:xfrm>
        <a:graphic>
          <a:graphicData uri="http://schemas.openxmlformats.org/presentationml/2006/ole">
            <mc:AlternateContent xmlns:mc="http://schemas.openxmlformats.org/markup-compatibility/2006">
              <mc:Choice xmlns:v="urn:schemas-microsoft-com:vml" Requires="v">
                <p:oleObj spid="_x0000_s1064" name="Chart" r:id="rId4" imgW="4052893" imgH="2200321" progId="MSGraph.Chart.8">
                  <p:embed followColorScheme="full"/>
                </p:oleObj>
              </mc:Choice>
              <mc:Fallback>
                <p:oleObj name="Chart" r:id="rId4" imgW="4052893" imgH="2200321" progId="MSGraph.Chart.8">
                  <p:embed followColorScheme="full"/>
                  <p:pic>
                    <p:nvPicPr>
                      <p:cNvPr id="0" name=""/>
                      <p:cNvPicPr>
                        <a:picLocks noChangeAspect="1" noChangeArrowheads="1"/>
                      </p:cNvPicPr>
                      <p:nvPr/>
                    </p:nvPicPr>
                    <p:blipFill>
                      <a:blip r:embed="rId5"/>
                      <a:srcRect/>
                      <a:stretch>
                        <a:fillRect/>
                      </a:stretch>
                    </p:blipFill>
                    <p:spPr bwMode="auto">
                      <a:xfrm>
                        <a:off x="1186665" y="1417345"/>
                        <a:ext cx="8967603" cy="4868428"/>
                      </a:xfrm>
                      <a:prstGeom prst="rect">
                        <a:avLst/>
                      </a:prstGeom>
                      <a:noFill/>
                      <a:extLst/>
                    </p:spPr>
                  </p:pic>
                </p:oleObj>
              </mc:Fallback>
            </mc:AlternateContent>
          </a:graphicData>
        </a:graphic>
      </p:graphicFrame>
      <p:sp>
        <p:nvSpPr>
          <p:cNvPr id="3" name="Text Placeholder 2"/>
          <p:cNvSpPr>
            <a:spLocks noGrp="1"/>
          </p:cNvSpPr>
          <p:nvPr>
            <p:ph type="body" sz="quarter" idx="14"/>
          </p:nvPr>
        </p:nvSpPr>
        <p:spPr>
          <a:xfrm>
            <a:off x="238439" y="6236732"/>
            <a:ext cx="7585225" cy="455839"/>
          </a:xfrm>
        </p:spPr>
        <p:txBody>
          <a:bodyPr/>
          <a:lstStyle/>
          <a:p>
            <a:r>
              <a:rPr lang="en-US" dirty="0">
                <a:latin typeface="Garamond" pitchFamily="18" charset="0"/>
                <a:cs typeface="Arial" charset="0"/>
              </a:rPr>
              <a:t>(</a:t>
            </a:r>
            <a:r>
              <a:rPr lang="en-US" dirty="0" err="1">
                <a:latin typeface="Garamond" pitchFamily="18" charset="0"/>
                <a:cs typeface="Arial" charset="0"/>
              </a:rPr>
              <a:t>Isetts</a:t>
            </a:r>
            <a:r>
              <a:rPr lang="en-US" dirty="0">
                <a:latin typeface="Garamond" pitchFamily="18" charset="0"/>
                <a:cs typeface="Arial" charset="0"/>
              </a:rPr>
              <a:t>, et al., J Am Pharm Assoc. 2008;48(2):203-211)</a:t>
            </a:r>
          </a:p>
          <a:p>
            <a:endParaRPr lang="en-US" dirty="0"/>
          </a:p>
        </p:txBody>
      </p:sp>
      <p:sp>
        <p:nvSpPr>
          <p:cNvPr id="550917" name="Text Box 5"/>
          <p:cNvSpPr txBox="1">
            <a:spLocks noChangeArrowheads="1"/>
          </p:cNvSpPr>
          <p:nvPr/>
        </p:nvSpPr>
        <p:spPr bwMode="auto">
          <a:xfrm>
            <a:off x="6477001" y="5867400"/>
            <a:ext cx="184731" cy="369332"/>
          </a:xfrm>
          <a:prstGeom prst="rect">
            <a:avLst/>
          </a:prstGeom>
          <a:noFill/>
          <a:ln w="9525">
            <a:noFill/>
            <a:miter lim="800000"/>
            <a:headEnd/>
            <a:tailEnd/>
          </a:ln>
          <a:effectLst>
            <a:outerShdw dist="107763" dir="2700000" algn="ctr" rotWithShape="0">
              <a:schemeClr val="bg2"/>
            </a:outerShdw>
          </a:effectLst>
        </p:spPr>
        <p:txBody>
          <a:bodyPr wrap="none">
            <a:spAutoFit/>
          </a:bodyPr>
          <a:lstStyle/>
          <a:p>
            <a:pPr>
              <a:defRPr/>
            </a:pPr>
            <a:endParaRPr lang="en-US">
              <a:latin typeface="Garamond" pitchFamily="18" charset="0"/>
            </a:endParaRPr>
          </a:p>
        </p:txBody>
      </p:sp>
    </p:spTree>
    <p:extLst>
      <p:ext uri="{BB962C8B-B14F-4D97-AF65-F5344CB8AC3E}">
        <p14:creationId xmlns:p14="http://schemas.microsoft.com/office/powerpoint/2010/main" val="7028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mn-lt"/>
              </a:rPr>
              <a:t>Optimal Diabetes Care </a:t>
            </a:r>
            <a:br>
              <a:rPr lang="en-US" sz="3600" dirty="0">
                <a:latin typeface="+mn-lt"/>
              </a:rPr>
            </a:br>
            <a:r>
              <a:rPr lang="en-US" sz="3600" dirty="0">
                <a:latin typeface="+mn-lt"/>
              </a:rPr>
              <a:t>Outcomes Following CMM</a:t>
            </a:r>
            <a:br>
              <a:rPr lang="en-US" sz="3600" dirty="0">
                <a:latin typeface="+mn-lt"/>
              </a:rPr>
            </a:br>
            <a:endParaRPr lang="en-US" sz="3600" dirty="0">
              <a:latin typeface="+mn-lt"/>
            </a:endParaRPr>
          </a:p>
        </p:txBody>
      </p:sp>
      <p:graphicFrame>
        <p:nvGraphicFramePr>
          <p:cNvPr id="4" name="Chart Placeholder 3"/>
          <p:cNvGraphicFramePr>
            <a:graphicFrameLocks noGrp="1"/>
          </p:cNvGraphicFramePr>
          <p:nvPr>
            <p:ph idx="1"/>
            <p:extLst>
              <p:ext uri="{D42A27DB-BD31-4B8C-83A1-F6EECF244321}">
                <p14:modId xmlns:p14="http://schemas.microsoft.com/office/powerpoint/2010/main" val="2027807983"/>
              </p:ext>
            </p:extLst>
          </p:nvPr>
        </p:nvGraphicFramePr>
        <p:xfrm>
          <a:off x="1733668" y="1306286"/>
          <a:ext cx="8724663" cy="48312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quarter" idx="14"/>
          </p:nvPr>
        </p:nvSpPr>
        <p:spPr>
          <a:xfrm>
            <a:off x="184547" y="6285318"/>
            <a:ext cx="7585225" cy="455839"/>
          </a:xfrm>
        </p:spPr>
        <p:txBody>
          <a:bodyPr/>
          <a:lstStyle/>
          <a:p>
            <a:r>
              <a:rPr lang="en-US" dirty="0" smtClean="0"/>
              <a:t>Brummel </a:t>
            </a:r>
            <a:r>
              <a:rPr lang="en-US" dirty="0"/>
              <a:t>A.R. et al, </a:t>
            </a:r>
            <a:r>
              <a:rPr lang="en-US" i="1" dirty="0"/>
              <a:t>Population Health Management: </a:t>
            </a:r>
            <a:r>
              <a:rPr lang="en-US" dirty="0" smtClean="0"/>
              <a:t>2012</a:t>
            </a:r>
            <a:endParaRPr lang="en-US" dirty="0"/>
          </a:p>
          <a:p>
            <a:endParaRPr lang="en-US" dirty="0"/>
          </a:p>
        </p:txBody>
      </p:sp>
    </p:spTree>
    <p:extLst>
      <p:ext uri="{BB962C8B-B14F-4D97-AF65-F5344CB8AC3E}">
        <p14:creationId xmlns:p14="http://schemas.microsoft.com/office/powerpoint/2010/main" val="187691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Keys to Success in Team Based Care</a:t>
            </a:r>
            <a:endParaRPr lang="en-US" dirty="0"/>
          </a:p>
        </p:txBody>
      </p:sp>
      <p:sp>
        <p:nvSpPr>
          <p:cNvPr id="3" name="Content Placeholder 2"/>
          <p:cNvSpPr>
            <a:spLocks noGrp="1"/>
          </p:cNvSpPr>
          <p:nvPr>
            <p:ph idx="1"/>
          </p:nvPr>
        </p:nvSpPr>
        <p:spPr/>
        <p:txBody>
          <a:bodyPr>
            <a:normAutofit/>
          </a:bodyPr>
          <a:lstStyle/>
          <a:p>
            <a:r>
              <a:rPr lang="en-US" sz="2400" dirty="0"/>
              <a:t>Every team member working “to the top of licensure”</a:t>
            </a:r>
          </a:p>
          <a:p>
            <a:r>
              <a:rPr lang="en-US" sz="2400" dirty="0"/>
              <a:t>All team members working &amp; communicating with each other, understanding each other’s expertise, to meet the needs of a population</a:t>
            </a:r>
          </a:p>
          <a:p>
            <a:r>
              <a:rPr lang="en-US" sz="2400" dirty="0"/>
              <a:t>Developing teams and showing that teamwork to patients</a:t>
            </a:r>
          </a:p>
          <a:p>
            <a:r>
              <a:rPr lang="en-US" sz="2400" dirty="0"/>
              <a:t>Developing “hardwired” processes to access additional team members when patients aren’t meeting goals</a:t>
            </a:r>
          </a:p>
        </p:txBody>
      </p:sp>
      <p:sp>
        <p:nvSpPr>
          <p:cNvPr id="5" name="Text Placeholder 4"/>
          <p:cNvSpPr>
            <a:spLocks noGrp="1"/>
          </p:cNvSpPr>
          <p:nvPr>
            <p:ph type="body" sz="quarter" idx="14"/>
          </p:nvPr>
        </p:nvSpPr>
        <p:spPr/>
        <p:txBody>
          <a:bodyPr/>
          <a:lstStyle/>
          <a:p>
            <a:endParaRPr lang="en-US"/>
          </a:p>
        </p:txBody>
      </p:sp>
    </p:spTree>
    <p:custDataLst>
      <p:tags r:id="rId1"/>
    </p:custDataLst>
    <p:extLst>
      <p:ext uri="{BB962C8B-B14F-4D97-AF65-F5344CB8AC3E}">
        <p14:creationId xmlns:p14="http://schemas.microsoft.com/office/powerpoint/2010/main" val="41087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2000" b="1" dirty="0">
                <a:latin typeface="Calibri" pitchFamily="34" charset="0"/>
              </a:rPr>
              <a:t>Amanda Brummel PharmD, BCACP  </a:t>
            </a:r>
          </a:p>
          <a:p>
            <a:pPr algn="ctr">
              <a:buNone/>
            </a:pPr>
            <a:r>
              <a:rPr lang="en-US" sz="2000" dirty="0">
                <a:latin typeface="Calibri" pitchFamily="34" charset="0"/>
              </a:rPr>
              <a:t>Director, Clinical Ambulatory Pharmacy Services</a:t>
            </a:r>
          </a:p>
          <a:p>
            <a:pPr algn="ctr">
              <a:buNone/>
            </a:pPr>
            <a:r>
              <a:rPr lang="en-US" sz="2000" b="1" dirty="0">
                <a:latin typeface="Calibri" pitchFamily="34" charset="0"/>
              </a:rPr>
              <a:t>Fairview Pharmacy Services</a:t>
            </a:r>
            <a:endParaRPr lang="en-US" sz="2000" dirty="0">
              <a:latin typeface="Calibri" pitchFamily="34" charset="0"/>
            </a:endParaRPr>
          </a:p>
          <a:p>
            <a:pPr algn="ctr">
              <a:buNone/>
            </a:pPr>
            <a:r>
              <a:rPr lang="en-US" sz="2000" dirty="0">
                <a:latin typeface="Calibri" pitchFamily="34" charset="0"/>
              </a:rPr>
              <a:t>711 </a:t>
            </a:r>
            <a:r>
              <a:rPr lang="en-US" sz="2000" dirty="0" err="1">
                <a:latin typeface="Calibri" pitchFamily="34" charset="0"/>
              </a:rPr>
              <a:t>Kasota</a:t>
            </a:r>
            <a:r>
              <a:rPr lang="en-US" sz="2000" dirty="0">
                <a:latin typeface="Calibri" pitchFamily="34" charset="0"/>
              </a:rPr>
              <a:t> Ave SE | Minneapolis, MN 55414</a:t>
            </a:r>
          </a:p>
          <a:p>
            <a:pPr algn="ctr">
              <a:buNone/>
            </a:pPr>
            <a:r>
              <a:rPr lang="en-US" sz="2000" dirty="0">
                <a:latin typeface="Calibri" pitchFamily="34" charset="0"/>
                <a:hlinkClick r:id="rId2"/>
              </a:rPr>
              <a:t>arhode1@fairview.org</a:t>
            </a:r>
            <a:r>
              <a:rPr lang="en-US" sz="2000" dirty="0">
                <a:latin typeface="Calibri" pitchFamily="34" charset="0"/>
              </a:rPr>
              <a:t>  | </a:t>
            </a:r>
            <a:r>
              <a:rPr lang="en-US" sz="2000" dirty="0">
                <a:latin typeface="Calibri" pitchFamily="34" charset="0"/>
                <a:hlinkClick r:id="rId3"/>
              </a:rPr>
              <a:t>www.fairviewmtm.org</a:t>
            </a:r>
            <a:endParaRPr lang="en-US" sz="2000" dirty="0">
              <a:latin typeface="Calibri" pitchFamily="34" charset="0"/>
            </a:endParaRPr>
          </a:p>
          <a:p>
            <a:pPr algn="ctr">
              <a:buNone/>
            </a:pPr>
            <a:endParaRPr lang="en-US" sz="2000" dirty="0">
              <a:latin typeface="Calibri" pitchFamily="34" charset="0"/>
            </a:endParaRPr>
          </a:p>
          <a:p>
            <a:pPr algn="ctr">
              <a:buNone/>
            </a:pPr>
            <a:r>
              <a:rPr lang="en-US" sz="2000" b="1" dirty="0">
                <a:latin typeface="Calibri" pitchFamily="34" charset="0"/>
              </a:rPr>
              <a:t>Mary Figueroa, MD</a:t>
            </a:r>
          </a:p>
          <a:p>
            <a:pPr algn="ctr">
              <a:buNone/>
            </a:pPr>
            <a:r>
              <a:rPr lang="en-US" sz="2000" dirty="0">
                <a:latin typeface="Calibri" pitchFamily="34" charset="0"/>
              </a:rPr>
              <a:t>Provider, Fairview Edina Clinic</a:t>
            </a:r>
          </a:p>
          <a:p>
            <a:pPr algn="ctr">
              <a:buNone/>
            </a:pPr>
            <a:r>
              <a:rPr lang="en-US" sz="2000" b="1" dirty="0">
                <a:latin typeface="Calibri" pitchFamily="34" charset="0"/>
              </a:rPr>
              <a:t>Fairview Medical Group</a:t>
            </a:r>
          </a:p>
          <a:p>
            <a:pPr algn="ctr">
              <a:buNone/>
            </a:pPr>
            <a:r>
              <a:rPr lang="en-US" sz="2000" dirty="0">
                <a:latin typeface="Calibri" pitchFamily="34" charset="0"/>
                <a:hlinkClick r:id="rId4"/>
              </a:rPr>
              <a:t>mfiguer1@Fairview.org</a:t>
            </a:r>
            <a:r>
              <a:rPr lang="en-US" sz="2000" dirty="0">
                <a:latin typeface="Calibri" pitchFamily="34" charset="0"/>
              </a:rPr>
              <a:t> I  </a:t>
            </a:r>
            <a:r>
              <a:rPr lang="en-US" sz="2000" dirty="0">
                <a:latin typeface="Calibri" pitchFamily="34" charset="0"/>
                <a:hlinkClick r:id="rId5"/>
              </a:rPr>
              <a:t>www.fairview.org</a:t>
            </a:r>
            <a:endParaRPr lang="en-US" sz="2000" dirty="0">
              <a:latin typeface="Calibri" pitchFamily="34" charset="0"/>
            </a:endParaRPr>
          </a:p>
          <a:p>
            <a:pPr algn="ctr">
              <a:buNone/>
            </a:pPr>
            <a:endParaRPr lang="en-US" sz="2000" dirty="0">
              <a:latin typeface="Calibri" pitchFamily="34" charset="0"/>
            </a:endParaRPr>
          </a:p>
          <a:p>
            <a:pPr algn="ctr">
              <a:buNone/>
            </a:pPr>
            <a:endParaRPr lang="en-US" sz="2000" dirty="0">
              <a:latin typeface="Calibri" pitchFamily="34" charset="0"/>
            </a:endParaRPr>
          </a:p>
        </p:txBody>
      </p:sp>
      <p:sp>
        <p:nvSpPr>
          <p:cNvPr id="10" name="Text Placeholder 9"/>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381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057400"/>
            <a:ext cx="8229600" cy="1143000"/>
          </a:xfrm>
        </p:spPr>
        <p:txBody>
          <a:bodyPr>
            <a:normAutofit fontScale="90000"/>
          </a:bodyPr>
          <a:lstStyle/>
          <a:p>
            <a:r>
              <a:rPr lang="en-US" dirty="0" smtClean="0"/>
              <a:t>Comprehensive Medication Management (CMM) and Team Based Care</a:t>
            </a:r>
            <a:endParaRPr lang="en-US" dirty="0"/>
          </a:p>
        </p:txBody>
      </p:sp>
      <p:sp>
        <p:nvSpPr>
          <p:cNvPr id="7" name="Text Placeholder 6"/>
          <p:cNvSpPr>
            <a:spLocks noGrp="1"/>
          </p:cNvSpPr>
          <p:nvPr>
            <p:ph type="body" sz="quarter" idx="14"/>
          </p:nvPr>
        </p:nvSpPr>
        <p:spPr>
          <a:xfrm>
            <a:off x="2667001" y="4495800"/>
            <a:ext cx="5688919" cy="838200"/>
          </a:xfrm>
        </p:spPr>
        <p:txBody>
          <a:bodyPr>
            <a:noAutofit/>
          </a:bodyPr>
          <a:lstStyle/>
          <a:p>
            <a:r>
              <a:rPr lang="en-US" sz="1600" dirty="0"/>
              <a:t>Amanda Brummel, PharmD, BCACP</a:t>
            </a:r>
          </a:p>
          <a:p>
            <a:r>
              <a:rPr lang="en-US" sz="1600" dirty="0"/>
              <a:t>Mary Figueroa, MD</a:t>
            </a:r>
          </a:p>
          <a:p>
            <a:r>
              <a:rPr lang="en-US" sz="1600" dirty="0"/>
              <a:t>May 18,2016</a:t>
            </a:r>
          </a:p>
        </p:txBody>
      </p:sp>
    </p:spTree>
    <p:extLst>
      <p:ext uri="{BB962C8B-B14F-4D97-AF65-F5344CB8AC3E}">
        <p14:creationId xmlns:p14="http://schemas.microsoft.com/office/powerpoint/2010/main" val="368137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800" dirty="0"/>
              <a:t>“Getting the Medications Right”:</a:t>
            </a:r>
            <a:br>
              <a:rPr lang="en-US" sz="1800" dirty="0"/>
            </a:br>
            <a:r>
              <a:rPr lang="en-US" sz="1800" dirty="0"/>
              <a:t>An essential ingredient in achieving the goals of  </a:t>
            </a:r>
            <a:br>
              <a:rPr lang="en-US" sz="1800" dirty="0"/>
            </a:br>
            <a:r>
              <a:rPr lang="en-US" sz="1800" dirty="0"/>
              <a:t>H.R. 4878 – the Medicare Better Care, Lower Cost Act</a:t>
            </a:r>
            <a:br>
              <a:rPr lang="en-US" sz="1800" dirty="0"/>
            </a:br>
            <a:r>
              <a:rPr lang="en-US" sz="1800" dirty="0"/>
              <a:t/>
            </a:r>
            <a:br>
              <a:rPr lang="en-US" sz="1800" dirty="0"/>
            </a:br>
            <a:r>
              <a:rPr lang="en-US" sz="4000" dirty="0">
                <a:solidFill>
                  <a:schemeClr val="tx2"/>
                </a:solidFill>
              </a:rPr>
              <a:t>UPDATES FROM VERMONT</a:t>
            </a:r>
          </a:p>
        </p:txBody>
      </p:sp>
      <p:sp>
        <p:nvSpPr>
          <p:cNvPr id="4" name="TextBox 3"/>
          <p:cNvSpPr txBox="1"/>
          <p:nvPr/>
        </p:nvSpPr>
        <p:spPr>
          <a:xfrm>
            <a:off x="2362200" y="4495800"/>
            <a:ext cx="7452360" cy="923330"/>
          </a:xfrm>
          <a:prstGeom prst="rect">
            <a:avLst/>
          </a:prstGeom>
          <a:noFill/>
        </p:spPr>
        <p:txBody>
          <a:bodyPr wrap="square" rtlCol="0">
            <a:spAutoFit/>
          </a:bodyPr>
          <a:lstStyle/>
          <a:p>
            <a:r>
              <a:rPr lang="en-US" dirty="0">
                <a:solidFill>
                  <a:schemeClr val="tx2"/>
                </a:solidFill>
              </a:rPr>
              <a:t>Amanda G. Kennedy, PharmD, BCPS and Charles D. MacLean, MD</a:t>
            </a:r>
          </a:p>
          <a:p>
            <a:r>
              <a:rPr lang="en-US" dirty="0">
                <a:solidFill>
                  <a:schemeClr val="tx2"/>
                </a:solidFill>
              </a:rPr>
              <a:t>U.S. House of Representatives Congressional Briefing</a:t>
            </a:r>
          </a:p>
          <a:p>
            <a:r>
              <a:rPr lang="en-US" dirty="0">
                <a:solidFill>
                  <a:schemeClr val="tx2"/>
                </a:solidFill>
              </a:rPr>
              <a:t>May 18, 2016</a:t>
            </a:r>
          </a:p>
        </p:txBody>
      </p:sp>
      <p:graphicFrame>
        <p:nvGraphicFramePr>
          <p:cNvPr id="6" name="Object 5"/>
          <p:cNvGraphicFramePr>
            <a:graphicFrameLocks noChangeAspect="1"/>
          </p:cNvGraphicFramePr>
          <p:nvPr>
            <p:extLst>
              <p:ext uri="{D42A27DB-BD31-4B8C-83A1-F6EECF244321}">
                <p14:modId xmlns:p14="http://schemas.microsoft.com/office/powerpoint/2010/main" val="4051427597"/>
              </p:ext>
            </p:extLst>
          </p:nvPr>
        </p:nvGraphicFramePr>
        <p:xfrm>
          <a:off x="9184343" y="331146"/>
          <a:ext cx="2627554" cy="4644402"/>
        </p:xfrm>
        <a:graphic>
          <a:graphicData uri="http://schemas.openxmlformats.org/presentationml/2006/ole">
            <mc:AlternateContent xmlns:mc="http://schemas.openxmlformats.org/markup-compatibility/2006">
              <mc:Choice xmlns:v="urn:schemas-microsoft-com:vml" Requires="v">
                <p:oleObj spid="_x0000_s2088" name="Acrobat Document" r:id="rId3" imgW="2628664" imgH="4600530" progId="AcroExch.Document.DC">
                  <p:embed/>
                </p:oleObj>
              </mc:Choice>
              <mc:Fallback>
                <p:oleObj name="Acrobat Document" r:id="rId3" imgW="2628664" imgH="4600530" progId="AcroExch.Document.DC">
                  <p:embed/>
                  <p:pic>
                    <p:nvPicPr>
                      <p:cNvPr id="0" name=""/>
                      <p:cNvPicPr/>
                      <p:nvPr/>
                    </p:nvPicPr>
                    <p:blipFill>
                      <a:blip r:embed="rId4"/>
                      <a:stretch>
                        <a:fillRect/>
                      </a:stretch>
                    </p:blipFill>
                    <p:spPr>
                      <a:xfrm>
                        <a:off x="9184343" y="331146"/>
                        <a:ext cx="2627554" cy="4644402"/>
                      </a:xfrm>
                      <a:prstGeom prst="rect">
                        <a:avLst/>
                      </a:prstGeom>
                    </p:spPr>
                  </p:pic>
                </p:oleObj>
              </mc:Fallback>
            </mc:AlternateContent>
          </a:graphicData>
        </a:graphic>
      </p:graphicFrame>
      <p:pic>
        <p:nvPicPr>
          <p:cNvPr id="1040" name="Picture 16" descr="I:\Letterhead\UVMPRIMCARE_LOGO.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1" y="304800"/>
            <a:ext cx="2047793" cy="106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69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81200" y="286605"/>
            <a:ext cx="8229600" cy="1450757"/>
          </a:xfrm>
        </p:spPr>
        <p:txBody>
          <a:bodyPr>
            <a:normAutofit/>
          </a:bodyPr>
          <a:lstStyle/>
          <a:p>
            <a:r>
              <a:rPr lang="en-US" sz="3600" dirty="0">
                <a:latin typeface="Calibri" panose="020F0502020204030204" pitchFamily="34" charset="0"/>
              </a:rPr>
              <a:t>Chronic Conditions are Common and Costly</a:t>
            </a:r>
          </a:p>
        </p:txBody>
      </p:sp>
      <p:graphicFrame>
        <p:nvGraphicFramePr>
          <p:cNvPr id="4" name="Content Placeholder 3"/>
          <p:cNvGraphicFramePr>
            <a:graphicFrameLocks noGrp="1"/>
          </p:cNvGraphicFramePr>
          <p:nvPr>
            <p:ph sz="half" idx="1"/>
            <p:extLst/>
          </p:nvPr>
        </p:nvGraphicFramePr>
        <p:xfrm>
          <a:off x="6324600" y="2010929"/>
          <a:ext cx="3822700" cy="3446463"/>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11"/>
          <p:cNvSpPr>
            <a:spLocks noGrp="1"/>
          </p:cNvSpPr>
          <p:nvPr>
            <p:ph sz="half" idx="2"/>
          </p:nvPr>
        </p:nvSpPr>
        <p:spPr>
          <a:xfrm>
            <a:off x="2057400" y="1981200"/>
            <a:ext cx="3974592" cy="3447288"/>
          </a:xfrm>
          <a:prstGeom prst="rect">
            <a:avLst/>
          </a:prstGeom>
        </p:spPr>
        <p:txBody>
          <a:bodyPr>
            <a:normAutofit fontScale="85000" lnSpcReduction="20000"/>
          </a:bodyPr>
          <a:lstStyle/>
          <a:p>
            <a:pPr marL="171450" indent="-171450"/>
            <a:r>
              <a:rPr lang="en-US" dirty="0" smtClean="0">
                <a:latin typeface="Calibri" panose="020F0502020204030204" pitchFamily="34" charset="0"/>
              </a:rPr>
              <a:t>25% of all Americans and 66% of older Americans have multiple chronic conditions.</a:t>
            </a:r>
          </a:p>
          <a:p>
            <a:pPr marL="171450" indent="-171450"/>
            <a:r>
              <a:rPr lang="en-US" dirty="0" smtClean="0">
                <a:latin typeface="Calibri" panose="020F0502020204030204" pitchFamily="34" charset="0"/>
              </a:rPr>
              <a:t>Treatment for this population accounts for 66% of the country’s health care budget. </a:t>
            </a:r>
          </a:p>
          <a:p>
            <a:pPr marL="171450" indent="-171450"/>
            <a:r>
              <a:rPr lang="en-US" dirty="0" smtClean="0">
                <a:latin typeface="Calibri" panose="020F0502020204030204" pitchFamily="34" charset="0"/>
              </a:rPr>
              <a:t>46% of patients also use over-the-counter medications and 52% use dietary supplements.</a:t>
            </a:r>
          </a:p>
        </p:txBody>
      </p:sp>
      <p:sp>
        <p:nvSpPr>
          <p:cNvPr id="5" name="TextBox 4"/>
          <p:cNvSpPr txBox="1"/>
          <p:nvPr/>
        </p:nvSpPr>
        <p:spPr>
          <a:xfrm>
            <a:off x="1981200" y="5715001"/>
            <a:ext cx="8382000" cy="584775"/>
          </a:xfrm>
          <a:prstGeom prst="rect">
            <a:avLst/>
          </a:prstGeom>
          <a:noFill/>
        </p:spPr>
        <p:txBody>
          <a:bodyPr wrap="square" rtlCol="0">
            <a:spAutoFit/>
          </a:bodyPr>
          <a:lstStyle/>
          <a:p>
            <a:pPr marL="128588" indent="-128588">
              <a:buFont typeface="Arial" panose="020B0604020202020204" pitchFamily="34" charset="0"/>
              <a:buChar char="•"/>
            </a:pPr>
            <a:r>
              <a:rPr lang="en-US" sz="800" dirty="0">
                <a:latin typeface="Calibri" panose="020F0502020204030204" pitchFamily="34" charset="0"/>
              </a:rPr>
              <a:t>Centers for Disease Control and Prevention. The State of Aging and Health in America 2013. Atlanta, GA: Centers for Disease Control and Prevention, US </a:t>
            </a:r>
            <a:r>
              <a:rPr lang="en-US" sz="800" dirty="0" err="1">
                <a:latin typeface="Calibri" panose="020F0502020204030204" pitchFamily="34" charset="0"/>
              </a:rPr>
              <a:t>Dept</a:t>
            </a:r>
            <a:r>
              <a:rPr lang="en-US" sz="800" dirty="0">
                <a:latin typeface="Calibri" panose="020F0502020204030204" pitchFamily="34" charset="0"/>
              </a:rPr>
              <a:t> of Health and Human Services; 2013.</a:t>
            </a:r>
          </a:p>
          <a:p>
            <a:pPr marL="128588" indent="-128588">
              <a:buFont typeface="Arial" panose="020B0604020202020204" pitchFamily="34" charset="0"/>
              <a:buChar char="•"/>
            </a:pPr>
            <a:r>
              <a:rPr lang="en-US" sz="800" dirty="0">
                <a:latin typeface="Calibri" panose="020F0502020204030204" pitchFamily="34" charset="0"/>
              </a:rPr>
              <a:t>National Center for Health Statistics. Health, United States, 2015: With Special Feature on Racial and Ethnic Health Disparities. Hyattsville, MD. 2016.</a:t>
            </a:r>
          </a:p>
          <a:p>
            <a:pPr marL="128588" indent="-128588">
              <a:buFont typeface="Arial" panose="020B0604020202020204" pitchFamily="34" charset="0"/>
              <a:buChar char="•"/>
            </a:pPr>
            <a:r>
              <a:rPr lang="en-US" sz="800" dirty="0" err="1">
                <a:latin typeface="Calibri" panose="020F0502020204030204" pitchFamily="34" charset="0"/>
              </a:rPr>
              <a:t>Qato</a:t>
            </a:r>
            <a:r>
              <a:rPr lang="en-US" sz="800" dirty="0">
                <a:latin typeface="Calibri" panose="020F0502020204030204" pitchFamily="34" charset="0"/>
              </a:rPr>
              <a:t> DM, Alexander GC, Conti RM, Johnson M, </a:t>
            </a:r>
            <a:r>
              <a:rPr lang="en-US" sz="800" dirty="0" err="1">
                <a:latin typeface="Calibri" panose="020F0502020204030204" pitchFamily="34" charset="0"/>
              </a:rPr>
              <a:t>Schumm</a:t>
            </a:r>
            <a:r>
              <a:rPr lang="en-US" sz="800" dirty="0">
                <a:latin typeface="Calibri" panose="020F0502020204030204" pitchFamily="34" charset="0"/>
              </a:rPr>
              <a:t> P, Lindau ST. Use of prescription and over-the-counter medications and dietary supplements among older adults in the United States. JAMA. 2008;300:2867–2878.</a:t>
            </a:r>
          </a:p>
        </p:txBody>
      </p:sp>
    </p:spTree>
    <p:extLst>
      <p:ext uri="{BB962C8B-B14F-4D97-AF65-F5344CB8AC3E}">
        <p14:creationId xmlns:p14="http://schemas.microsoft.com/office/powerpoint/2010/main" val="3430388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Vermont Blueprint for Health</a:t>
            </a:r>
            <a:endParaRPr lang="en-US" dirty="0"/>
          </a:p>
        </p:txBody>
      </p:sp>
      <p:sp>
        <p:nvSpPr>
          <p:cNvPr id="3" name="Content Placeholder 2"/>
          <p:cNvSpPr>
            <a:spLocks noGrp="1"/>
          </p:cNvSpPr>
          <p:nvPr>
            <p:ph idx="1"/>
          </p:nvPr>
        </p:nvSpPr>
        <p:spPr>
          <a:xfrm>
            <a:off x="2346960" y="1845734"/>
            <a:ext cx="7543801" cy="4326466"/>
          </a:xfrm>
        </p:spPr>
        <p:txBody>
          <a:bodyPr>
            <a:normAutofit fontScale="92500" lnSpcReduction="20000"/>
          </a:bodyPr>
          <a:lstStyle/>
          <a:p>
            <a:pPr marL="171450" indent="-171450"/>
            <a:r>
              <a:rPr lang="en-US" sz="3000" dirty="0"/>
              <a:t>Multi-payer payment reform with financial incentives</a:t>
            </a:r>
          </a:p>
          <a:p>
            <a:pPr marL="171450" indent="-171450"/>
            <a:r>
              <a:rPr lang="en-US" sz="3000" dirty="0"/>
              <a:t>Supports Patient Centered Medical Homes</a:t>
            </a:r>
          </a:p>
          <a:p>
            <a:pPr marL="571500" lvl="1">
              <a:buFont typeface="Courier New" pitchFamily="49" charset="0"/>
              <a:buChar char="o"/>
            </a:pPr>
            <a:r>
              <a:rPr lang="en-US" sz="2600" dirty="0"/>
              <a:t>Community Health Teams  to augment primary care</a:t>
            </a:r>
          </a:p>
          <a:p>
            <a:pPr marL="171450" indent="-171450"/>
            <a:r>
              <a:rPr lang="en-US" sz="3000" dirty="0"/>
              <a:t>Community-based implementation</a:t>
            </a:r>
          </a:p>
          <a:p>
            <a:pPr marL="171450" indent="-171450"/>
            <a:r>
              <a:rPr lang="en-US" sz="3000" dirty="0"/>
              <a:t>Quality Improvement infrastructure</a:t>
            </a:r>
          </a:p>
          <a:p>
            <a:pPr marL="171450" indent="-171450"/>
            <a:r>
              <a:rPr lang="en-US" sz="3000" dirty="0"/>
              <a:t>Health Information Technology for managing individuals and populations</a:t>
            </a:r>
          </a:p>
          <a:p>
            <a:pPr marL="171450" indent="-171450"/>
            <a:r>
              <a:rPr lang="en-US" sz="3000" dirty="0"/>
              <a:t>Collaboration with ACO efforts</a:t>
            </a:r>
          </a:p>
          <a:p>
            <a:endParaRPr lang="en-US" dirty="0" smtClean="0"/>
          </a:p>
          <a:p>
            <a:r>
              <a:rPr lang="en-US" sz="1600" dirty="0"/>
              <a:t>Vermont Blueprint for Health 2015 Annual Report</a:t>
            </a:r>
          </a:p>
          <a:p>
            <a:pPr lvl="1"/>
            <a:r>
              <a:rPr lang="en-US" sz="1300" dirty="0"/>
              <a:t>http://blueprintforhealth.vermont.gov/reports_and_analytics/annual_reports</a:t>
            </a:r>
            <a:endParaRPr lang="en-US" sz="1200" dirty="0"/>
          </a:p>
        </p:txBody>
      </p:sp>
    </p:spTree>
    <p:extLst>
      <p:ext uri="{BB962C8B-B14F-4D97-AF65-F5344CB8AC3E}">
        <p14:creationId xmlns:p14="http://schemas.microsoft.com/office/powerpoint/2010/main" val="3976178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 Project</a:t>
            </a:r>
            <a:endParaRPr lang="en-US" dirty="0"/>
          </a:p>
        </p:txBody>
      </p:sp>
      <p:sp>
        <p:nvSpPr>
          <p:cNvPr id="3" name="Content Placeholder 2"/>
          <p:cNvSpPr>
            <a:spLocks noGrp="1"/>
          </p:cNvSpPr>
          <p:nvPr>
            <p:ph idx="1"/>
          </p:nvPr>
        </p:nvSpPr>
        <p:spPr>
          <a:xfrm>
            <a:off x="2396068" y="2057401"/>
            <a:ext cx="7738533" cy="4068763"/>
          </a:xfrm>
        </p:spPr>
        <p:txBody>
          <a:bodyPr>
            <a:normAutofit/>
          </a:bodyPr>
          <a:lstStyle/>
          <a:p>
            <a:pPr marL="171450" indent="-171450"/>
            <a:r>
              <a:rPr lang="en-US" sz="2400" dirty="0"/>
              <a:t>Aim: To improve care for Vermonters, specifically by optimizing medication regimens, or “getting the medications right” in primary care </a:t>
            </a:r>
          </a:p>
          <a:p>
            <a:pPr marL="171450" indent="-171450"/>
            <a:r>
              <a:rPr lang="en-US" sz="2400" dirty="0"/>
              <a:t>Funded by the Vermont Department of Health</a:t>
            </a:r>
          </a:p>
          <a:p>
            <a:pPr marL="171450" indent="-171450"/>
            <a:r>
              <a:rPr lang="en-US" sz="2400" dirty="0"/>
              <a:t>Selected 5 primary care practices from multiple counties</a:t>
            </a:r>
          </a:p>
          <a:p>
            <a:pPr marL="171450" indent="-171450"/>
            <a:r>
              <a:rPr lang="en-US" sz="2400" dirty="0"/>
              <a:t>Co-located pharmacists within the primary care medical home practices</a:t>
            </a:r>
          </a:p>
          <a:p>
            <a:pPr marL="171450" indent="-171450"/>
            <a:r>
              <a:rPr lang="en-US" sz="2400" dirty="0"/>
              <a:t>Activities included a mix of </a:t>
            </a:r>
            <a:r>
              <a:rPr lang="en-US" sz="2400" b="1" dirty="0">
                <a:solidFill>
                  <a:srgbClr val="0070C0"/>
                </a:solidFill>
              </a:rPr>
              <a:t>education</a:t>
            </a:r>
            <a:r>
              <a:rPr lang="en-US" sz="2400" dirty="0"/>
              <a:t>, </a:t>
            </a:r>
            <a:r>
              <a:rPr lang="en-US" sz="2400" b="1" dirty="0">
                <a:solidFill>
                  <a:srgbClr val="0070C0"/>
                </a:solidFill>
              </a:rPr>
              <a:t>direct patient care</a:t>
            </a:r>
            <a:r>
              <a:rPr lang="en-US" sz="2400" dirty="0"/>
              <a:t>, and </a:t>
            </a:r>
            <a:r>
              <a:rPr lang="en-US" sz="2400" b="1" dirty="0">
                <a:solidFill>
                  <a:srgbClr val="0070C0"/>
                </a:solidFill>
              </a:rPr>
              <a:t>population-based</a:t>
            </a:r>
            <a:r>
              <a:rPr lang="en-US" sz="2400" dirty="0"/>
              <a:t> medication management</a:t>
            </a:r>
          </a:p>
        </p:txBody>
      </p:sp>
    </p:spTree>
    <p:extLst>
      <p:ext uri="{BB962C8B-B14F-4D97-AF65-F5344CB8AC3E}">
        <p14:creationId xmlns:p14="http://schemas.microsoft.com/office/powerpoint/2010/main" val="419577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286605"/>
            <a:ext cx="7711440" cy="1450757"/>
          </a:xfrm>
        </p:spPr>
        <p:txBody>
          <a:bodyPr>
            <a:normAutofit/>
          </a:bodyPr>
          <a:lstStyle/>
          <a:p>
            <a:r>
              <a:rPr lang="en-US" dirty="0"/>
              <a:t>Pharmacist’s Role in Primary Care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4761393"/>
              </p:ext>
            </p:extLst>
          </p:nvPr>
        </p:nvGraphicFramePr>
        <p:xfrm>
          <a:off x="1904999" y="2346960"/>
          <a:ext cx="8458200" cy="2926080"/>
        </p:xfrm>
        <a:graphic>
          <a:graphicData uri="http://schemas.openxmlformats.org/drawingml/2006/table">
            <a:tbl>
              <a:tblPr firstRow="1" bandRow="1">
                <a:tableStyleId>{5C22544A-7EE6-4342-B048-85BDC9FD1C3A}</a:tableStyleId>
              </a:tblPr>
              <a:tblGrid>
                <a:gridCol w="2819400"/>
                <a:gridCol w="2819400"/>
                <a:gridCol w="2819400"/>
              </a:tblGrid>
              <a:tr h="370840">
                <a:tc>
                  <a:txBody>
                    <a:bodyPr/>
                    <a:lstStyle/>
                    <a:p>
                      <a:pPr algn="ctr"/>
                      <a:r>
                        <a:rPr lang="en-US" sz="2000" dirty="0" smtClean="0"/>
                        <a:t>Direct </a:t>
                      </a:r>
                    </a:p>
                    <a:p>
                      <a:pPr algn="ctr"/>
                      <a:r>
                        <a:rPr lang="en-US" dirty="0" smtClean="0"/>
                        <a:t>Patient Care</a:t>
                      </a:r>
                      <a:endParaRPr lang="en-US" dirty="0"/>
                    </a:p>
                  </a:txBody>
                  <a:tcPr/>
                </a:tc>
                <a:tc>
                  <a:txBody>
                    <a:bodyPr/>
                    <a:lstStyle/>
                    <a:p>
                      <a:pPr algn="ctr"/>
                      <a:r>
                        <a:rPr lang="en-US" sz="2000" dirty="0" smtClean="0"/>
                        <a:t>Population </a:t>
                      </a:r>
                    </a:p>
                    <a:p>
                      <a:pPr algn="ctr"/>
                      <a:r>
                        <a:rPr lang="en-US" dirty="0" smtClean="0"/>
                        <a:t>Management</a:t>
                      </a:r>
                      <a:endParaRPr lang="en-US" dirty="0"/>
                    </a:p>
                  </a:txBody>
                  <a:tcPr/>
                </a:tc>
                <a:tc>
                  <a:txBody>
                    <a:bodyPr/>
                    <a:lstStyle/>
                    <a:p>
                      <a:pPr algn="ctr"/>
                      <a:r>
                        <a:rPr lang="en-US" sz="2000" dirty="0" smtClean="0"/>
                        <a:t>Patient</a:t>
                      </a:r>
                      <a:r>
                        <a:rPr lang="en-US" sz="2000" baseline="0" dirty="0" smtClean="0"/>
                        <a:t> and Prescriber Education</a:t>
                      </a:r>
                      <a:endParaRPr lang="en-US" sz="2000" dirty="0"/>
                    </a:p>
                  </a:txBody>
                  <a:tcPr/>
                </a:tc>
              </a:tr>
              <a:tr h="370840">
                <a:tc>
                  <a:txBody>
                    <a:bodyPr/>
                    <a:lstStyle/>
                    <a:p>
                      <a:r>
                        <a:rPr lang="en-US" dirty="0" smtClean="0"/>
                        <a:t>Seeing</a:t>
                      </a:r>
                      <a:r>
                        <a:rPr lang="en-US" baseline="0" dirty="0" smtClean="0"/>
                        <a:t> patients in the primary care practice to identify and resolve medication therapy problems</a:t>
                      </a:r>
                    </a:p>
                  </a:txBody>
                  <a:tcPr/>
                </a:tc>
                <a:tc>
                  <a:txBody>
                    <a:bodyPr/>
                    <a:lstStyle/>
                    <a:p>
                      <a:r>
                        <a:rPr lang="en-US" dirty="0" smtClean="0"/>
                        <a:t>Using electronic</a:t>
                      </a:r>
                      <a:r>
                        <a:rPr lang="en-US" baseline="0" dirty="0" smtClean="0"/>
                        <a:t> health record data to identify and resolve medication therapy problems across the practice</a:t>
                      </a:r>
                    </a:p>
                  </a:txBody>
                  <a:tcPr/>
                </a:tc>
                <a:tc>
                  <a:txBody>
                    <a:bodyPr/>
                    <a:lstStyle/>
                    <a:p>
                      <a:r>
                        <a:rPr lang="en-US" sz="2000" dirty="0" smtClean="0"/>
                        <a:t>Being available in the practice to answer</a:t>
                      </a:r>
                      <a:r>
                        <a:rPr lang="en-US" sz="2000" baseline="0" dirty="0" smtClean="0"/>
                        <a:t> medication</a:t>
                      </a:r>
                      <a:r>
                        <a:rPr lang="en-US" sz="2000" dirty="0" smtClean="0"/>
                        <a:t> questions from prescribers</a:t>
                      </a:r>
                      <a:r>
                        <a:rPr lang="en-US" sz="2000" baseline="0" dirty="0" smtClean="0"/>
                        <a:t> and patients</a:t>
                      </a:r>
                      <a:endParaRPr lang="en-US" sz="2000" dirty="0" smtClean="0"/>
                    </a:p>
                    <a:p>
                      <a:endParaRPr lang="en-US" sz="2000" dirty="0" smtClean="0"/>
                    </a:p>
                    <a:p>
                      <a:endParaRPr lang="en-US" sz="2000" dirty="0"/>
                    </a:p>
                  </a:txBody>
                  <a:tcPr/>
                </a:tc>
              </a:tr>
            </a:tbl>
          </a:graphicData>
        </a:graphic>
      </p:graphicFrame>
    </p:spTree>
    <p:extLst>
      <p:ext uri="{BB962C8B-B14F-4D97-AF65-F5344CB8AC3E}">
        <p14:creationId xmlns:p14="http://schemas.microsoft.com/office/powerpoint/2010/main" val="3226566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Pharmacist’s Practice in the Primary Care Clinic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0234935"/>
              </p:ext>
            </p:extLst>
          </p:nvPr>
        </p:nvGraphicFramePr>
        <p:xfrm>
          <a:off x="204294" y="1613927"/>
          <a:ext cx="11456894" cy="50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720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1" y="355213"/>
            <a:ext cx="7696199" cy="1450757"/>
          </a:xfrm>
        </p:spPr>
        <p:txBody>
          <a:bodyPr/>
          <a:lstStyle/>
          <a:p>
            <a:r>
              <a:rPr lang="en-US" dirty="0" smtClean="0"/>
              <a:t>Top Medications and Problems</a:t>
            </a:r>
            <a:endParaRPr lang="en-US" dirty="0"/>
          </a:p>
        </p:txBody>
      </p:sp>
      <p:graphicFrame>
        <p:nvGraphicFramePr>
          <p:cNvPr id="10" name="Content Placeholder 9"/>
          <p:cNvGraphicFramePr>
            <a:graphicFrameLocks noGrp="1"/>
          </p:cNvGraphicFramePr>
          <p:nvPr>
            <p:ph sz="half" idx="2"/>
            <p:extLst/>
          </p:nvPr>
        </p:nvGraphicFramePr>
        <p:xfrm>
          <a:off x="2102757" y="2239209"/>
          <a:ext cx="3722914" cy="1645920"/>
        </p:xfrm>
        <a:graphic>
          <a:graphicData uri="http://schemas.openxmlformats.org/drawingml/2006/table">
            <a:tbl>
              <a:tblPr/>
              <a:tblGrid>
                <a:gridCol w="2846615"/>
                <a:gridCol w="876299"/>
              </a:tblGrid>
              <a:tr h="274320">
                <a:tc>
                  <a:txBody>
                    <a:bodyPr/>
                    <a:lstStyle/>
                    <a:p>
                      <a:pPr marR="0" indent="0" algn="l" rtl="0">
                        <a:spcBef>
                          <a:spcPts val="0"/>
                        </a:spcBef>
                        <a:spcAft>
                          <a:spcPts val="0"/>
                        </a:spcAft>
                      </a:pPr>
                      <a:r>
                        <a:rPr lang="en-US" sz="1600" b="1" kern="1400" dirty="0" smtClean="0">
                          <a:solidFill>
                            <a:srgbClr val="000000"/>
                          </a:solidFill>
                          <a:effectLst/>
                          <a:latin typeface="Calibri"/>
                        </a:rPr>
                        <a:t>Pharmacist-Identified </a:t>
                      </a:r>
                      <a:r>
                        <a:rPr lang="en-US" sz="1600" b="1" kern="1400" dirty="0">
                          <a:solidFill>
                            <a:srgbClr val="000000"/>
                          </a:solidFill>
                          <a:effectLst/>
                          <a:latin typeface="Calibri"/>
                        </a:rPr>
                        <a:t>Problem</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R="0" indent="0" algn="ctr" rtl="0">
                        <a:spcBef>
                          <a:spcPts val="0"/>
                        </a:spcBef>
                        <a:spcAft>
                          <a:spcPts val="0"/>
                        </a:spcAft>
                      </a:pPr>
                      <a:r>
                        <a:rPr lang="en-US" sz="1600" b="1" kern="1400" dirty="0" smtClean="0">
                          <a:solidFill>
                            <a:srgbClr val="000000"/>
                          </a:solidFill>
                          <a:effectLst/>
                          <a:latin typeface="Calibri"/>
                        </a:rPr>
                        <a:t>%</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4320">
                <a:tc>
                  <a:txBody>
                    <a:bodyPr/>
                    <a:lstStyle/>
                    <a:p>
                      <a:pPr marR="0" indent="0" algn="l" rtl="0">
                        <a:spcBef>
                          <a:spcPts val="0"/>
                        </a:spcBef>
                        <a:spcAft>
                          <a:spcPts val="0"/>
                        </a:spcAft>
                      </a:pPr>
                      <a:r>
                        <a:rPr lang="en-US" sz="1600" b="1" kern="1400" dirty="0">
                          <a:solidFill>
                            <a:srgbClr val="000000"/>
                          </a:solidFill>
                          <a:effectLst/>
                          <a:latin typeface="Calibri"/>
                        </a:rPr>
                        <a:t>Dosage Too High</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21%</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R="0" indent="0" algn="l" rtl="0">
                        <a:spcBef>
                          <a:spcPts val="0"/>
                        </a:spcBef>
                        <a:spcAft>
                          <a:spcPts val="0"/>
                        </a:spcAft>
                      </a:pPr>
                      <a:r>
                        <a:rPr lang="en-US" sz="1600" b="1" kern="1400" dirty="0" smtClean="0">
                          <a:solidFill>
                            <a:srgbClr val="000000"/>
                          </a:solidFill>
                          <a:effectLst/>
                          <a:latin typeface="Calibri"/>
                        </a:rPr>
                        <a:t>Non-Adherence </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15%</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R="0" indent="0" algn="l" rtl="0">
                        <a:spcBef>
                          <a:spcPts val="0"/>
                        </a:spcBef>
                        <a:spcAft>
                          <a:spcPts val="0"/>
                        </a:spcAft>
                      </a:pPr>
                      <a:r>
                        <a:rPr lang="en-US" sz="1600" b="1" kern="1400" dirty="0">
                          <a:solidFill>
                            <a:srgbClr val="000000"/>
                          </a:solidFill>
                          <a:effectLst/>
                          <a:latin typeface="Calibri"/>
                        </a:rPr>
                        <a:t>Unnecessary </a:t>
                      </a:r>
                      <a:r>
                        <a:rPr lang="en-US" sz="1600" b="1" kern="1400" dirty="0" smtClean="0">
                          <a:solidFill>
                            <a:srgbClr val="000000"/>
                          </a:solidFill>
                          <a:effectLst/>
                          <a:latin typeface="Calibri"/>
                        </a:rPr>
                        <a:t>Therapy</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14%</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R="0" indent="0" algn="l" rtl="0">
                        <a:spcBef>
                          <a:spcPts val="0"/>
                        </a:spcBef>
                        <a:spcAft>
                          <a:spcPts val="0"/>
                        </a:spcAft>
                      </a:pPr>
                      <a:r>
                        <a:rPr lang="en-US" sz="1600" b="1" kern="1400" dirty="0">
                          <a:solidFill>
                            <a:srgbClr val="000000"/>
                          </a:solidFill>
                          <a:effectLst/>
                          <a:latin typeface="Calibri"/>
                        </a:rPr>
                        <a:t>Different </a:t>
                      </a:r>
                      <a:r>
                        <a:rPr lang="en-US" sz="1600" b="1" kern="1400" dirty="0" smtClean="0">
                          <a:solidFill>
                            <a:srgbClr val="000000"/>
                          </a:solidFill>
                          <a:effectLst/>
                          <a:latin typeface="Calibri"/>
                        </a:rPr>
                        <a:t>Medication </a:t>
                      </a:r>
                      <a:r>
                        <a:rPr lang="en-US" sz="1600" b="1" kern="1400" dirty="0">
                          <a:solidFill>
                            <a:srgbClr val="000000"/>
                          </a:solidFill>
                          <a:effectLst/>
                          <a:latin typeface="Calibri"/>
                        </a:rPr>
                        <a:t>Needed</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10%</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R="0" indent="0" algn="l" rtl="0">
                        <a:spcBef>
                          <a:spcPts val="0"/>
                        </a:spcBef>
                        <a:spcAft>
                          <a:spcPts val="0"/>
                        </a:spcAft>
                      </a:pPr>
                      <a:r>
                        <a:rPr lang="en-US" sz="1600" b="1" kern="1400" dirty="0">
                          <a:solidFill>
                            <a:srgbClr val="000000"/>
                          </a:solidFill>
                          <a:effectLst/>
                          <a:latin typeface="Calibri"/>
                        </a:rPr>
                        <a:t>Need </a:t>
                      </a:r>
                      <a:r>
                        <a:rPr lang="en-US" sz="1600" b="1" kern="1400" dirty="0" smtClean="0">
                          <a:solidFill>
                            <a:srgbClr val="000000"/>
                          </a:solidFill>
                          <a:effectLst/>
                          <a:latin typeface="Calibri"/>
                        </a:rPr>
                        <a:t>Additional </a:t>
                      </a:r>
                      <a:r>
                        <a:rPr lang="en-US" sz="1600" b="1" kern="1400" dirty="0">
                          <a:solidFill>
                            <a:srgbClr val="000000"/>
                          </a:solidFill>
                          <a:effectLst/>
                          <a:latin typeface="Calibri"/>
                        </a:rPr>
                        <a:t>Therapy</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7%</a:t>
                      </a:r>
                      <a:endParaRPr lang="en-US" sz="1600" kern="1400" dirty="0">
                        <a:solidFill>
                          <a:srgbClr val="000000"/>
                        </a:solidFill>
                        <a:effectLst/>
                        <a:latin typeface="Calibri"/>
                      </a:endParaRPr>
                    </a:p>
                  </a:txBody>
                  <a:tcPr marL="66585" marR="66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Control 1"/>
          <p:cNvSpPr>
            <a:spLocks noChangeArrowheads="1" noChangeShapeType="1"/>
          </p:cNvSpPr>
          <p:nvPr/>
        </p:nvSpPr>
        <p:spPr bwMode="auto">
          <a:xfrm>
            <a:off x="6507163" y="7058025"/>
            <a:ext cx="3937000" cy="28368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1" name="Control 2"/>
          <p:cNvSpPr>
            <a:spLocks noChangeArrowheads="1" noChangeShapeType="1"/>
          </p:cNvSpPr>
          <p:nvPr/>
        </p:nvSpPr>
        <p:spPr bwMode="auto">
          <a:xfrm>
            <a:off x="6507163" y="7058025"/>
            <a:ext cx="3937000" cy="28368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9" name="Content Placeholder 4"/>
          <p:cNvGraphicFramePr>
            <a:graphicFrameLocks/>
          </p:cNvGraphicFramePr>
          <p:nvPr>
            <p:extLst/>
          </p:nvPr>
        </p:nvGraphicFramePr>
        <p:xfrm>
          <a:off x="6404429" y="2240280"/>
          <a:ext cx="3684815" cy="1645920"/>
        </p:xfrm>
        <a:graphic>
          <a:graphicData uri="http://schemas.openxmlformats.org/drawingml/2006/table">
            <a:tbl>
              <a:tblPr/>
              <a:tblGrid>
                <a:gridCol w="2846615"/>
                <a:gridCol w="838200"/>
              </a:tblGrid>
              <a:tr h="274320">
                <a:tc>
                  <a:txBody>
                    <a:bodyPr/>
                    <a:lstStyle/>
                    <a:p>
                      <a:pPr marR="0" indent="0" algn="l" rtl="0">
                        <a:spcBef>
                          <a:spcPts val="0"/>
                        </a:spcBef>
                        <a:spcAft>
                          <a:spcPts val="0"/>
                        </a:spcAft>
                      </a:pPr>
                      <a:r>
                        <a:rPr lang="en-US" sz="1600" b="1" kern="1400" dirty="0">
                          <a:solidFill>
                            <a:srgbClr val="000000"/>
                          </a:solidFill>
                          <a:effectLst/>
                          <a:latin typeface="Calibri"/>
                        </a:rPr>
                        <a:t>Medication Category</a:t>
                      </a:r>
                      <a:endParaRPr lang="en-US" sz="1600"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R="0" indent="0" algn="ctr" rtl="0">
                        <a:spcBef>
                          <a:spcPts val="0"/>
                        </a:spcBef>
                        <a:spcAft>
                          <a:spcPts val="0"/>
                        </a:spcAft>
                      </a:pPr>
                      <a:r>
                        <a:rPr lang="en-US" sz="1600" b="1" kern="1400" dirty="0" smtClean="0">
                          <a:solidFill>
                            <a:srgbClr val="000000"/>
                          </a:solidFill>
                          <a:effectLst/>
                          <a:latin typeface="Calibri"/>
                        </a:rPr>
                        <a:t>%</a:t>
                      </a:r>
                      <a:endParaRPr lang="en-US" sz="1600"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4320">
                <a:tc>
                  <a:txBody>
                    <a:bodyPr/>
                    <a:lstStyle/>
                    <a:p>
                      <a:pPr marR="0" indent="0" algn="l" rtl="0">
                        <a:spcBef>
                          <a:spcPts val="0"/>
                        </a:spcBef>
                        <a:spcAft>
                          <a:spcPts val="0"/>
                        </a:spcAft>
                      </a:pPr>
                      <a:r>
                        <a:rPr lang="en-US" sz="1600" b="1" kern="1400" dirty="0">
                          <a:solidFill>
                            <a:srgbClr val="000000"/>
                          </a:solidFill>
                          <a:effectLst/>
                          <a:latin typeface="Calibri"/>
                        </a:rPr>
                        <a:t>Mental Health and Insomnia</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25%</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R="0" indent="0" algn="l" rtl="0">
                        <a:spcBef>
                          <a:spcPts val="0"/>
                        </a:spcBef>
                        <a:spcAft>
                          <a:spcPts val="0"/>
                        </a:spcAft>
                      </a:pPr>
                      <a:r>
                        <a:rPr lang="en-US" sz="1600" b="1" kern="1400" dirty="0" smtClean="0">
                          <a:solidFill>
                            <a:srgbClr val="000000"/>
                          </a:solidFill>
                          <a:effectLst/>
                          <a:latin typeface="Calibri"/>
                        </a:rPr>
                        <a:t>Cardiovascular </a:t>
                      </a:r>
                      <a:r>
                        <a:rPr lang="en-US" sz="1600" b="1" kern="1400" dirty="0">
                          <a:solidFill>
                            <a:srgbClr val="000000"/>
                          </a:solidFill>
                          <a:effectLst/>
                          <a:latin typeface="Calibri"/>
                        </a:rPr>
                        <a:t>and Diabetes</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25%</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R="0" indent="0" algn="l" rtl="0">
                        <a:spcBef>
                          <a:spcPts val="0"/>
                        </a:spcBef>
                        <a:spcAft>
                          <a:spcPts val="0"/>
                        </a:spcAft>
                      </a:pPr>
                      <a:r>
                        <a:rPr lang="en-US" sz="1600" b="1" kern="1400" dirty="0" smtClean="0">
                          <a:solidFill>
                            <a:srgbClr val="000000"/>
                          </a:solidFill>
                          <a:effectLst/>
                          <a:latin typeface="Calibri"/>
                        </a:rPr>
                        <a:t>GI/Heartburn</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15%</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R="0" indent="0" algn="l" rtl="0">
                        <a:spcBef>
                          <a:spcPts val="0"/>
                        </a:spcBef>
                        <a:spcAft>
                          <a:spcPts val="0"/>
                        </a:spcAft>
                      </a:pPr>
                      <a:r>
                        <a:rPr lang="en-US" sz="1600" b="1" kern="1400" dirty="0">
                          <a:solidFill>
                            <a:srgbClr val="000000"/>
                          </a:solidFill>
                          <a:effectLst/>
                          <a:latin typeface="Calibri"/>
                        </a:rPr>
                        <a:t>Asthma/Allergy</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10%</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R="0" indent="0" algn="l" rtl="0">
                        <a:spcBef>
                          <a:spcPts val="0"/>
                        </a:spcBef>
                        <a:spcAft>
                          <a:spcPts val="0"/>
                        </a:spcAft>
                      </a:pPr>
                      <a:r>
                        <a:rPr lang="en-US" sz="1600" b="1" kern="1400" dirty="0">
                          <a:solidFill>
                            <a:srgbClr val="000000"/>
                          </a:solidFill>
                          <a:effectLst/>
                          <a:latin typeface="Calibri"/>
                        </a:rPr>
                        <a:t>Anticoagulants</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600" kern="1400" dirty="0" smtClean="0">
                          <a:solidFill>
                            <a:srgbClr val="000000"/>
                          </a:solidFill>
                          <a:effectLst/>
                          <a:latin typeface="Calibri"/>
                        </a:rPr>
                        <a:t>4%</a:t>
                      </a:r>
                      <a:endParaRPr lang="en-US" sz="1600" kern="1400" dirty="0">
                        <a:solidFill>
                          <a:srgbClr val="000000"/>
                        </a:solidFill>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2" name="Content Placeholder 11"/>
          <p:cNvSpPr txBox="1">
            <a:spLocks noGrp="1"/>
          </p:cNvSpPr>
          <p:nvPr>
            <p:ph sz="half" idx="1"/>
          </p:nvPr>
        </p:nvSpPr>
        <p:spPr>
          <a:xfrm>
            <a:off x="1905000" y="4572001"/>
            <a:ext cx="8458200" cy="140961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Bef>
                <a:spcPts val="600"/>
              </a:spcBef>
            </a:pPr>
            <a:r>
              <a:rPr lang="en-US" kern="1400" dirty="0">
                <a:solidFill>
                  <a:srgbClr val="FF0000"/>
                </a:solidFill>
                <a:latin typeface="Calibri"/>
              </a:rPr>
              <a:t>$2</a:t>
            </a:r>
            <a:r>
              <a:rPr lang="en-US" kern="1400" dirty="0" smtClean="0">
                <a:solidFill>
                  <a:srgbClr val="000000"/>
                </a:solidFill>
                <a:latin typeface="Calibri"/>
              </a:rPr>
              <a:t> health care costs avoided </a:t>
            </a:r>
          </a:p>
          <a:p>
            <a:pPr algn="ctr">
              <a:spcBef>
                <a:spcPts val="600"/>
              </a:spcBef>
            </a:pPr>
            <a:r>
              <a:rPr lang="en-US" kern="1400" dirty="0" smtClean="0">
                <a:solidFill>
                  <a:srgbClr val="000000"/>
                </a:solidFill>
                <a:latin typeface="Calibri"/>
              </a:rPr>
              <a:t>for every </a:t>
            </a:r>
          </a:p>
          <a:p>
            <a:pPr algn="ctr">
              <a:spcBef>
                <a:spcPts val="600"/>
              </a:spcBef>
            </a:pPr>
            <a:r>
              <a:rPr lang="en-US" kern="1400" dirty="0">
                <a:solidFill>
                  <a:srgbClr val="FF0000"/>
                </a:solidFill>
                <a:latin typeface="Calibri"/>
              </a:rPr>
              <a:t>$1</a:t>
            </a:r>
            <a:r>
              <a:rPr lang="en-US" kern="1400" dirty="0" smtClean="0">
                <a:solidFill>
                  <a:srgbClr val="000000"/>
                </a:solidFill>
                <a:latin typeface="Calibri"/>
              </a:rPr>
              <a:t> spent on a pharmacist integrated into primary care</a:t>
            </a:r>
            <a:endParaRPr lang="en-US" kern="1400" dirty="0">
              <a:solidFill>
                <a:srgbClr val="000000"/>
              </a:solidFill>
              <a:latin typeface="Calibri"/>
            </a:endParaRPr>
          </a:p>
        </p:txBody>
      </p:sp>
    </p:spTree>
    <p:extLst>
      <p:ext uri="{BB962C8B-B14F-4D97-AF65-F5344CB8AC3E}">
        <p14:creationId xmlns:p14="http://schemas.microsoft.com/office/powerpoint/2010/main" val="802046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2133600" y="1905000"/>
            <a:ext cx="8229600" cy="4573260"/>
          </a:xfrm>
        </p:spPr>
        <p:txBody>
          <a:bodyPr>
            <a:normAutofit lnSpcReduction="10000"/>
          </a:bodyPr>
          <a:lstStyle/>
          <a:p>
            <a:r>
              <a:rPr lang="en-US" b="1" dirty="0" smtClean="0">
                <a:solidFill>
                  <a:schemeClr val="accent1"/>
                </a:solidFill>
              </a:rPr>
              <a:t>Pharmacists are medication experts, but are relatively underutilized in primary care</a:t>
            </a:r>
          </a:p>
          <a:p>
            <a:r>
              <a:rPr lang="en-US" dirty="0" smtClean="0"/>
              <a:t>Demonstration project provided direct evidence of how “getting the medications right” </a:t>
            </a:r>
            <a:r>
              <a:rPr lang="en-US" b="1" dirty="0" smtClean="0">
                <a:solidFill>
                  <a:schemeClr val="accent1"/>
                </a:solidFill>
              </a:rPr>
              <a:t>improved the effectiveness and safety </a:t>
            </a:r>
            <a:r>
              <a:rPr lang="en-US" dirty="0" smtClean="0"/>
              <a:t>of medications for Vermont primary care patients</a:t>
            </a:r>
            <a:endParaRPr lang="en-US" dirty="0"/>
          </a:p>
          <a:p>
            <a:r>
              <a:rPr lang="en-US" dirty="0" smtClean="0"/>
              <a:t>Prescribers </a:t>
            </a:r>
            <a:r>
              <a:rPr lang="en-US" dirty="0"/>
              <a:t>and </a:t>
            </a:r>
            <a:r>
              <a:rPr lang="en-US" dirty="0" smtClean="0"/>
              <a:t>other medical home team members perceived </a:t>
            </a:r>
            <a:r>
              <a:rPr lang="en-US" dirty="0"/>
              <a:t>the </a:t>
            </a:r>
            <a:r>
              <a:rPr lang="en-US" b="1" dirty="0">
                <a:solidFill>
                  <a:schemeClr val="accent1"/>
                </a:solidFill>
              </a:rPr>
              <a:t>pharmacists as having value </a:t>
            </a:r>
            <a:r>
              <a:rPr lang="en-US" dirty="0"/>
              <a:t>to the practice and the patients they </a:t>
            </a:r>
            <a:r>
              <a:rPr lang="en-US" dirty="0" smtClean="0"/>
              <a:t>serve</a:t>
            </a:r>
          </a:p>
          <a:p>
            <a:r>
              <a:rPr lang="en-US" dirty="0" smtClean="0"/>
              <a:t>As health care reform efforts shift to more accountable models, the economic argument for involving pharmacists will be even easier to realize </a:t>
            </a:r>
            <a:endParaRPr lang="en-US" dirty="0"/>
          </a:p>
          <a:p>
            <a:endParaRPr lang="en-US" dirty="0" smtClean="0"/>
          </a:p>
        </p:txBody>
      </p:sp>
    </p:spTree>
    <p:extLst>
      <p:ext uri="{BB962C8B-B14F-4D97-AF65-F5344CB8AC3E}">
        <p14:creationId xmlns:p14="http://schemas.microsoft.com/office/powerpoint/2010/main" val="194306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221662" cy="636408"/>
          </a:xfrm>
        </p:spPr>
        <p:txBody>
          <a:bodyPr anchor="t" anchorCtr="0">
            <a:noAutofit/>
          </a:bodyPr>
          <a:lstStyle/>
          <a:p>
            <a:r>
              <a:rPr lang="en-US" dirty="0" smtClean="0">
                <a:latin typeface="Calibri" pitchFamily="34" charset="0"/>
              </a:rPr>
              <a:t>Who is Fairview </a:t>
            </a:r>
            <a:r>
              <a:rPr lang="en-US" dirty="0">
                <a:latin typeface="Calibri" pitchFamily="34" charset="0"/>
              </a:rPr>
              <a:t>Health </a:t>
            </a:r>
            <a:r>
              <a:rPr lang="en-US" dirty="0" smtClean="0">
                <a:latin typeface="Calibri" pitchFamily="34" charset="0"/>
              </a:rPr>
              <a:t>Services?</a:t>
            </a:r>
            <a:endParaRPr lang="en-US" dirty="0">
              <a:latin typeface="Calibri" pitchFamily="34" charset="0"/>
            </a:endParaRPr>
          </a:p>
        </p:txBody>
      </p:sp>
      <p:graphicFrame>
        <p:nvGraphicFramePr>
          <p:cNvPr id="10" name="Content Placeholder 5"/>
          <p:cNvGraphicFramePr>
            <a:graphicFrameLocks noGrp="1"/>
          </p:cNvGraphicFramePr>
          <p:nvPr>
            <p:ph idx="1"/>
            <p:extLst/>
          </p:nvPr>
        </p:nvGraphicFramePr>
        <p:xfrm>
          <a:off x="1752600" y="1219200"/>
          <a:ext cx="8229600" cy="4450080"/>
        </p:xfrm>
        <a:graphic>
          <a:graphicData uri="http://schemas.openxmlformats.org/drawingml/2006/table">
            <a:tbl>
              <a:tblPr firstRow="1" bandRow="1">
                <a:tableStyleId>{5C22544A-7EE6-4342-B048-85BDC9FD1C3A}</a:tableStyleId>
              </a:tblPr>
              <a:tblGrid>
                <a:gridCol w="1429657"/>
                <a:gridCol w="6799943"/>
              </a:tblGrid>
              <a:tr h="370840">
                <a:tc gridSpan="2">
                  <a:txBody>
                    <a:bodyPr/>
                    <a:lstStyle/>
                    <a:p>
                      <a:r>
                        <a:rPr lang="en-US" dirty="0" smtClean="0"/>
                        <a:t>By the Numbers</a:t>
                      </a:r>
                      <a:endParaRPr lang="en-US" dirty="0"/>
                    </a:p>
                  </a:txBody>
                  <a:tcPr>
                    <a:solidFill>
                      <a:srgbClr val="008080"/>
                    </a:solidFill>
                  </a:tcPr>
                </a:tc>
                <a:tc hMerge="1">
                  <a:txBody>
                    <a:bodyPr/>
                    <a:lstStyle/>
                    <a:p>
                      <a:endParaRPr lang="en-US" dirty="0"/>
                    </a:p>
                  </a:txBody>
                  <a:tcPr/>
                </a:tc>
              </a:tr>
              <a:tr h="370840">
                <a:tc>
                  <a:txBody>
                    <a:bodyPr/>
                    <a:lstStyle/>
                    <a:p>
                      <a:pPr algn="ctr"/>
                      <a:r>
                        <a:rPr lang="en-US" dirty="0" smtClean="0"/>
                        <a:t>1906</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Fairview is established as a nonprofit</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1997</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Fairview partners with the University of Minnesota</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20,000+</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Fairview employees across Minnesota</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3,052</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Credentialed physicians</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7</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Hospitals/medical centers</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1,602</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Staffed beds</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45+</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Primary care clinics</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55+</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Specialty clinics</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47</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Senior housing locations</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30+</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dirty="0" smtClean="0"/>
                        <a:t>Retail pharmacies</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r h="370840">
                <a:tc>
                  <a:txBody>
                    <a:bodyPr/>
                    <a:lstStyle/>
                    <a:p>
                      <a:pPr algn="ctr"/>
                      <a:r>
                        <a:rPr lang="en-US" dirty="0" smtClean="0"/>
                        <a:t>30+</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c>
                  <a:txBody>
                    <a:bodyPr/>
                    <a:lstStyle/>
                    <a:p>
                      <a:r>
                        <a:rPr lang="en-US" baseline="0" dirty="0" smtClean="0"/>
                        <a:t>CMM practices</a:t>
                      </a:r>
                      <a:endParaRPr lang="en-US" dirty="0"/>
                    </a:p>
                  </a:txBody>
                  <a:tc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path path="circle">
                        <a:fillToRect l="100000" t="100000"/>
                      </a:path>
                      <a:tileRect r="-100000" b="-100000"/>
                    </a:gradFill>
                  </a:tcPr>
                </a:tc>
              </a:tr>
            </a:tbl>
          </a:graphicData>
        </a:graphic>
      </p:graphicFrame>
      <p:sp>
        <p:nvSpPr>
          <p:cNvPr id="4" name="Text Placeholder 3"/>
          <p:cNvSpPr>
            <a:spLocks noGrp="1"/>
          </p:cNvSpPr>
          <p:nvPr>
            <p:ph type="body" sz="quarter" idx="14"/>
          </p:nvPr>
        </p:nvSpPr>
        <p:spPr/>
        <p:txBody>
          <a:bodyPr/>
          <a:lstStyle/>
          <a:p>
            <a:endParaRPr lang="en-US"/>
          </a:p>
        </p:txBody>
      </p:sp>
      <p:pic>
        <p:nvPicPr>
          <p:cNvPr id="6" name="Content Placeholder 4" descr="HRD_Recruitment_Map"/>
          <p:cNvPicPr>
            <a:picLocks noChangeAspect="1" noChangeArrowheads="1"/>
          </p:cNvPicPr>
          <p:nvPr/>
        </p:nvPicPr>
        <p:blipFill>
          <a:blip r:embed="rId3" cstate="print"/>
          <a:stretch>
            <a:fillRect/>
          </a:stretch>
        </p:blipFill>
        <p:spPr>
          <a:xfrm>
            <a:off x="7743826" y="3352801"/>
            <a:ext cx="2790825" cy="2867025"/>
          </a:xfrm>
          <a:prstGeom prst="rect">
            <a:avLst/>
          </a:prstGeom>
        </p:spPr>
      </p:pic>
    </p:spTree>
    <p:extLst>
      <p:ext uri="{BB962C8B-B14F-4D97-AF65-F5344CB8AC3E}">
        <p14:creationId xmlns:p14="http://schemas.microsoft.com/office/powerpoint/2010/main" val="165007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 Our Care Team </a:t>
            </a:r>
            <a:br>
              <a:rPr lang="en-US" sz="3600" dirty="0">
                <a:latin typeface="+mn-lt"/>
              </a:rPr>
            </a:br>
            <a:endParaRPr lang="en-US" sz="3600" dirty="0">
              <a:latin typeface="+mn-lt"/>
            </a:endParaRPr>
          </a:p>
        </p:txBody>
      </p:sp>
      <p:sp>
        <p:nvSpPr>
          <p:cNvPr id="10" name="Text Placeholder 9"/>
          <p:cNvSpPr>
            <a:spLocks noGrp="1"/>
          </p:cNvSpPr>
          <p:nvPr>
            <p:ph type="body" sz="quarter" idx="14"/>
          </p:nvPr>
        </p:nvSpPr>
        <p:spPr/>
        <p:txBody>
          <a:bodyPr/>
          <a:lstStyle/>
          <a:p>
            <a:endParaRPr lang="en-US"/>
          </a:p>
        </p:txBody>
      </p:sp>
      <p:graphicFrame>
        <p:nvGraphicFramePr>
          <p:cNvPr id="6" name="Diagram 5"/>
          <p:cNvGraphicFramePr>
            <a:graphicFrameLocks noChangeAspect="1"/>
          </p:cNvGraphicFramePr>
          <p:nvPr>
            <p:extLst>
              <p:ext uri="{D42A27DB-BD31-4B8C-83A1-F6EECF244321}">
                <p14:modId xmlns:p14="http://schemas.microsoft.com/office/powerpoint/2010/main" val="2042516015"/>
              </p:ext>
            </p:extLst>
          </p:nvPr>
        </p:nvGraphicFramePr>
        <p:xfrm>
          <a:off x="2209800" y="990600"/>
          <a:ext cx="75438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17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243" y="304800"/>
            <a:ext cx="8229600" cy="1143000"/>
          </a:xfrm>
        </p:spPr>
        <p:txBody>
          <a:bodyPr/>
          <a:lstStyle/>
          <a:p>
            <a:r>
              <a:rPr lang="en-US" dirty="0" smtClean="0"/>
              <a:t>Provider Viewpoint</a:t>
            </a:r>
            <a:endParaRPr lang="en-US" dirty="0"/>
          </a:p>
        </p:txBody>
      </p:sp>
      <p:pic>
        <p:nvPicPr>
          <p:cNvPr id="2050" name="Picture 2" descr="C:\Users\arhode1\AppData\Local\Microsoft\Windows\Temporary Internet Files\Content.IE5\2W2FAFDB\paperwo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297" y="1435607"/>
            <a:ext cx="4131893" cy="530562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282813" y="1435608"/>
            <a:ext cx="3727559" cy="5024185"/>
            <a:chOff x="6781800" y="1435609"/>
            <a:chExt cx="3228572" cy="4507992"/>
          </a:xfrm>
        </p:grpSpPr>
        <p:pic>
          <p:nvPicPr>
            <p:cNvPr id="2055" name="Picture 7" descr="C:\Users\arhode1\AppData\Local\Microsoft\Windows\Temporary Internet Files\Content.IE5\HNL1B7HN\4e613abbac87596f3e24d919c4bb56c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652991"/>
              <a:ext cx="3228572" cy="4476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rhode1\AppData\Local\Microsoft\Windows\Temporary Internet Files\Content.IE5\B6FYVZAV\image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1" y="1435609"/>
              <a:ext cx="3126671" cy="30460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8421" y="5334000"/>
              <a:ext cx="2020050" cy="60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3093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Viewpoint</a:t>
            </a:r>
            <a:endParaRPr lang="en-US" dirty="0"/>
          </a:p>
        </p:txBody>
      </p:sp>
      <p:sp>
        <p:nvSpPr>
          <p:cNvPr id="5" name="Text Placeholder 4"/>
          <p:cNvSpPr>
            <a:spLocks noGrp="1"/>
          </p:cNvSpPr>
          <p:nvPr>
            <p:ph type="body" sz="quarter" idx="14"/>
          </p:nvPr>
        </p:nvSpPr>
        <p:spPr/>
        <p:txBody>
          <a:bodyPr/>
          <a:lstStyle/>
          <a:p>
            <a:endParaRPr lang="en-US"/>
          </a:p>
        </p:txBody>
      </p:sp>
      <p:sp>
        <p:nvSpPr>
          <p:cNvPr id="6" name="Content Placeholder 5"/>
          <p:cNvSpPr>
            <a:spLocks noGrp="1"/>
          </p:cNvSpPr>
          <p:nvPr>
            <p:ph idx="1"/>
          </p:nvPr>
        </p:nvSpPr>
        <p:spPr/>
        <p:txBody>
          <a:bodyPr/>
          <a:lstStyle/>
          <a:p>
            <a:r>
              <a:rPr lang="en-US" sz="2000" b="1" dirty="0" smtClean="0"/>
              <a:t>Review </a:t>
            </a:r>
            <a:r>
              <a:rPr lang="en-US" sz="2000" b="1" dirty="0"/>
              <a:t>&amp; Repetition </a:t>
            </a:r>
            <a:r>
              <a:rPr lang="en-US" sz="2000" dirty="0"/>
              <a:t>–</a:t>
            </a:r>
          </a:p>
          <a:p>
            <a:pPr lvl="1"/>
            <a:r>
              <a:rPr lang="en-US" sz="1600" dirty="0"/>
              <a:t>to use meds correctly DOSE/ROUTE/FREQUENCY</a:t>
            </a:r>
          </a:p>
          <a:p>
            <a:pPr lvl="1"/>
            <a:r>
              <a:rPr lang="en-US" sz="1600" dirty="0"/>
              <a:t>to use complicated meds – inhalers injectable</a:t>
            </a:r>
          </a:p>
          <a:p>
            <a:pPr marL="342900" lvl="1" indent="-342900"/>
            <a:r>
              <a:rPr lang="en-US" sz="2000" b="1" dirty="0"/>
              <a:t>Polypharmacy </a:t>
            </a:r>
            <a:r>
              <a:rPr lang="en-US" sz="2000" dirty="0"/>
              <a:t> - using multiple meds is confusing </a:t>
            </a:r>
          </a:p>
          <a:p>
            <a:pPr marL="342900" lvl="1" indent="-342900"/>
            <a:r>
              <a:rPr lang="en-US" sz="2000" b="1" dirty="0"/>
              <a:t>Diet/Lifestyle- </a:t>
            </a:r>
            <a:r>
              <a:rPr lang="en-US" sz="2000" dirty="0"/>
              <a:t>addressed </a:t>
            </a:r>
            <a:r>
              <a:rPr lang="en-US" sz="2000" dirty="0" smtClean="0"/>
              <a:t>which foods </a:t>
            </a:r>
            <a:r>
              <a:rPr lang="en-US" sz="2000" dirty="0"/>
              <a:t>affect </a:t>
            </a:r>
            <a:r>
              <a:rPr lang="en-US" sz="2000" dirty="0" smtClean="0"/>
              <a:t>their meds (grapefruit/improper eating) and h</a:t>
            </a:r>
            <a:r>
              <a:rPr lang="en-US" altLang="en-US" sz="2000" dirty="0" smtClean="0"/>
              <a:t>ow </a:t>
            </a:r>
            <a:r>
              <a:rPr lang="en-US" altLang="en-US" sz="2000" dirty="0"/>
              <a:t>to use meds</a:t>
            </a:r>
            <a:r>
              <a:rPr lang="en-US" altLang="en-US" sz="2000" dirty="0" smtClean="0"/>
              <a:t>. </a:t>
            </a:r>
            <a:endParaRPr lang="en-US" altLang="en-US" sz="2000" dirty="0"/>
          </a:p>
          <a:p>
            <a:pPr marL="342900" lvl="1" indent="-342900"/>
            <a:r>
              <a:rPr lang="en-US" altLang="en-US" sz="2000" b="1" dirty="0"/>
              <a:t>Adverse Drug Events- </a:t>
            </a:r>
            <a:r>
              <a:rPr lang="en-US" altLang="en-US" sz="2000" dirty="0" smtClean="0"/>
              <a:t>falls, confusion, </a:t>
            </a:r>
            <a:r>
              <a:rPr lang="en-US" altLang="en-US" sz="2000" dirty="0"/>
              <a:t>bowel bladder </a:t>
            </a:r>
            <a:r>
              <a:rPr lang="en-US" altLang="en-US" sz="2000" dirty="0" smtClean="0"/>
              <a:t>trouble, bleeding, arrhythmias, </a:t>
            </a:r>
            <a:r>
              <a:rPr lang="en-US" altLang="en-US" sz="2000" dirty="0"/>
              <a:t>electrolyte disorders </a:t>
            </a:r>
          </a:p>
          <a:p>
            <a:pPr marL="342900" lvl="1" indent="-342900"/>
            <a:r>
              <a:rPr lang="en-US" altLang="en-US" sz="2000" b="1" dirty="0"/>
              <a:t>High Risk Medications- </a:t>
            </a:r>
            <a:r>
              <a:rPr lang="en-US" altLang="en-US" sz="1900" dirty="0"/>
              <a:t>Antipsychotics ,Narcotics, Anticoagulation, Diuretics , Hypnotics, Antidepressants </a:t>
            </a:r>
          </a:p>
          <a:p>
            <a:pPr marL="342900" lvl="1" indent="-342900"/>
            <a:r>
              <a:rPr lang="en-US" sz="1900" b="1" dirty="0"/>
              <a:t>Medication Reconciliation- </a:t>
            </a:r>
            <a:r>
              <a:rPr lang="en-US" sz="1900" dirty="0"/>
              <a:t>For Transitions from new meds/ dose changes/post hospital/post surgery /to nursing home </a:t>
            </a:r>
          </a:p>
          <a:p>
            <a:endParaRPr lang="en-US" dirty="0"/>
          </a:p>
        </p:txBody>
      </p:sp>
    </p:spTree>
    <p:extLst>
      <p:ext uri="{BB962C8B-B14F-4D97-AF65-F5344CB8AC3E}">
        <p14:creationId xmlns:p14="http://schemas.microsoft.com/office/powerpoint/2010/main" val="377836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a:t>
            </a:r>
            <a:endParaRPr lang="en-US" dirty="0"/>
          </a:p>
        </p:txBody>
      </p:sp>
      <p:sp>
        <p:nvSpPr>
          <p:cNvPr id="3" name="Content Placeholder 2"/>
          <p:cNvSpPr>
            <a:spLocks noGrp="1"/>
          </p:cNvSpPr>
          <p:nvPr>
            <p:ph idx="1"/>
          </p:nvPr>
        </p:nvSpPr>
        <p:spPr>
          <a:xfrm>
            <a:off x="610497" y="1844937"/>
            <a:ext cx="4429461" cy="3829721"/>
          </a:xfrm>
        </p:spPr>
        <p:txBody>
          <a:bodyPr>
            <a:normAutofit/>
          </a:bodyPr>
          <a:lstStyle/>
          <a:p>
            <a:pPr marL="283464" lvl="1" indent="-283464">
              <a:lnSpc>
                <a:spcPct val="110000"/>
              </a:lnSpc>
              <a:spcBef>
                <a:spcPts val="480"/>
              </a:spcBef>
            </a:pPr>
            <a:r>
              <a:rPr lang="en-US" sz="2000" dirty="0">
                <a:cs typeface="Arial" pitchFamily="34" charset="0"/>
              </a:rPr>
              <a:t>Almost 50% of people prescribed a medication for chronic conditions do not take them correctly.</a:t>
            </a:r>
          </a:p>
          <a:p>
            <a:pPr marL="283464" lvl="1" indent="-283464">
              <a:lnSpc>
                <a:spcPct val="110000"/>
              </a:lnSpc>
              <a:spcBef>
                <a:spcPts val="480"/>
              </a:spcBef>
            </a:pPr>
            <a:r>
              <a:rPr lang="en-US" sz="2000" dirty="0"/>
              <a:t>Nearly 70% of Americans are on at least one prescription drug and over 50% of Americans are on at least two prescription drugs. Forty percent take 5-9 medications.</a:t>
            </a:r>
          </a:p>
          <a:p>
            <a:pPr marL="283464" lvl="1" indent="-283464">
              <a:lnSpc>
                <a:spcPct val="110000"/>
              </a:lnSpc>
              <a:spcBef>
                <a:spcPts val="480"/>
              </a:spcBef>
            </a:pPr>
            <a:r>
              <a:rPr lang="en-US" sz="2000" dirty="0">
                <a:cs typeface="Arial" pitchFamily="34" charset="0"/>
              </a:rPr>
              <a:t>31% of prescriptions written are not filled</a:t>
            </a:r>
          </a:p>
        </p:txBody>
      </p:sp>
      <p:sp>
        <p:nvSpPr>
          <p:cNvPr id="4" name="Text Placeholder 3"/>
          <p:cNvSpPr>
            <a:spLocks noGrp="1"/>
          </p:cNvSpPr>
          <p:nvPr>
            <p:ph type="body" sz="quarter" idx="14"/>
          </p:nvPr>
        </p:nvSpPr>
        <p:spPr>
          <a:xfrm>
            <a:off x="264536" y="6177579"/>
            <a:ext cx="9137648" cy="533400"/>
          </a:xfrm>
        </p:spPr>
        <p:txBody>
          <a:bodyPr>
            <a:noAutofit/>
          </a:bodyPr>
          <a:lstStyle/>
          <a:p>
            <a:pPr>
              <a:lnSpc>
                <a:spcPct val="100000"/>
              </a:lnSpc>
              <a:spcBef>
                <a:spcPts val="0"/>
              </a:spcBef>
            </a:pPr>
            <a:r>
              <a:rPr lang="en-US" sz="900" dirty="0">
                <a:solidFill>
                  <a:schemeClr val="tx1"/>
                </a:solidFill>
              </a:rPr>
              <a:t>A.J. Claxton et al. “A Systematic Review of the Associations Between Dose Regimens and Medication Compliance.” </a:t>
            </a:r>
            <a:r>
              <a:rPr lang="en-US" sz="900" i="1" dirty="0">
                <a:solidFill>
                  <a:schemeClr val="tx1"/>
                </a:solidFill>
              </a:rPr>
              <a:t>Clinical Therapeutics</a:t>
            </a:r>
            <a:r>
              <a:rPr lang="en-US" sz="900" dirty="0">
                <a:solidFill>
                  <a:schemeClr val="tx1"/>
                </a:solidFill>
              </a:rPr>
              <a:t>, August 2001</a:t>
            </a:r>
            <a:r>
              <a:rPr lang="en-US" sz="900" dirty="0" smtClean="0">
                <a:solidFill>
                  <a:schemeClr val="tx1"/>
                </a:solidFill>
              </a:rPr>
              <a:t>.</a:t>
            </a:r>
          </a:p>
          <a:p>
            <a:pPr>
              <a:lnSpc>
                <a:spcPct val="100000"/>
              </a:lnSpc>
              <a:spcBef>
                <a:spcPts val="0"/>
              </a:spcBef>
            </a:pPr>
            <a:r>
              <a:rPr lang="en-US" sz="900" dirty="0" err="1">
                <a:solidFill>
                  <a:schemeClr val="tx1"/>
                </a:solidFill>
              </a:rPr>
              <a:t>Zhong</a:t>
            </a:r>
            <a:r>
              <a:rPr lang="en-US" sz="900" dirty="0">
                <a:solidFill>
                  <a:schemeClr val="tx1"/>
                </a:solidFill>
              </a:rPr>
              <a:t>, </a:t>
            </a:r>
            <a:r>
              <a:rPr lang="en-US" sz="900" dirty="0" smtClean="0">
                <a:solidFill>
                  <a:schemeClr val="tx1"/>
                </a:solidFill>
              </a:rPr>
              <a:t>W. et al. </a:t>
            </a:r>
            <a:r>
              <a:rPr lang="en-US" sz="900" dirty="0">
                <a:solidFill>
                  <a:schemeClr val="tx1"/>
                </a:solidFill>
              </a:rPr>
              <a:t>(2013). Age and sex patterns of drug prescribing in a defined American population. Mayo Clinic Proceedings, 88(7</a:t>
            </a:r>
            <a:r>
              <a:rPr lang="en-US" sz="900" dirty="0" smtClean="0">
                <a:solidFill>
                  <a:schemeClr val="tx1"/>
                </a:solidFill>
              </a:rPr>
              <a:t>).</a:t>
            </a:r>
          </a:p>
          <a:p>
            <a:pPr>
              <a:lnSpc>
                <a:spcPct val="100000"/>
              </a:lnSpc>
              <a:spcBef>
                <a:spcPts val="0"/>
              </a:spcBef>
            </a:pPr>
            <a:r>
              <a:rPr lang="en-US" sz="900" u="sng" dirty="0" err="1">
                <a:solidFill>
                  <a:schemeClr val="tx1"/>
                </a:solidFill>
              </a:rPr>
              <a:t>www.bu.edu</a:t>
            </a:r>
            <a:r>
              <a:rPr lang="en-US" sz="900" u="sng" dirty="0">
                <a:solidFill>
                  <a:schemeClr val="tx1"/>
                </a:solidFill>
              </a:rPr>
              <a:t>/</a:t>
            </a:r>
            <a:r>
              <a:rPr lang="en-US" sz="900" u="sng" dirty="0" err="1">
                <a:solidFill>
                  <a:schemeClr val="tx1"/>
                </a:solidFill>
              </a:rPr>
              <a:t>slone</a:t>
            </a:r>
            <a:r>
              <a:rPr lang="en-US" sz="900" u="sng" dirty="0">
                <a:solidFill>
                  <a:schemeClr val="tx1"/>
                </a:solidFill>
              </a:rPr>
              <a:t>/files/2012/11/SloneSurveyReport2006.pdf</a:t>
            </a:r>
            <a:endParaRPr lang="en-US" sz="900" dirty="0" smtClean="0">
              <a:solidFill>
                <a:schemeClr val="tx1"/>
              </a:solidFill>
            </a:endParaRPr>
          </a:p>
          <a:p>
            <a:pPr>
              <a:lnSpc>
                <a:spcPct val="100000"/>
              </a:lnSpc>
              <a:spcBef>
                <a:spcPts val="0"/>
              </a:spcBef>
            </a:pPr>
            <a:r>
              <a:rPr lang="en-US" sz="900" dirty="0" smtClean="0">
                <a:solidFill>
                  <a:schemeClr val="tx1"/>
                </a:solidFill>
              </a:rPr>
              <a:t>Tamblyn, Robyn.  The Incidence </a:t>
            </a:r>
            <a:r>
              <a:rPr lang="en-US" sz="900" dirty="0">
                <a:solidFill>
                  <a:schemeClr val="tx1"/>
                </a:solidFill>
              </a:rPr>
              <a:t>and Determinants of Primary Nonadherence With Prescribed Medication in Primary </a:t>
            </a:r>
            <a:r>
              <a:rPr lang="en-US" sz="900" dirty="0" smtClean="0">
                <a:solidFill>
                  <a:schemeClr val="tx1"/>
                </a:solidFill>
              </a:rPr>
              <a:t>Care Ann Intern Med.  2014; 160(7).  </a:t>
            </a:r>
            <a:endParaRPr lang="en-US" sz="900" dirty="0"/>
          </a:p>
        </p:txBody>
      </p:sp>
      <p:pic>
        <p:nvPicPr>
          <p:cNvPr id="2051" name="Picture 3" descr="C:\Users\arhode1\AppData\Local\Microsoft\Windows\Temporary Internet Files\Content.IE5\B6FYVZAV\confus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797" y="1344707"/>
            <a:ext cx="5621146" cy="37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9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6233"/>
            <a:ext cx="8229600" cy="1143000"/>
          </a:xfrm>
        </p:spPr>
        <p:txBody>
          <a:bodyPr/>
          <a:lstStyle/>
          <a:p>
            <a:r>
              <a:rPr lang="en-US" dirty="0" smtClean="0"/>
              <a:t>The financial stats…</a:t>
            </a:r>
            <a:endParaRPr lang="en-US" dirty="0"/>
          </a:p>
        </p:txBody>
      </p:sp>
      <p:sp>
        <p:nvSpPr>
          <p:cNvPr id="3" name="Content Placeholder 2"/>
          <p:cNvSpPr>
            <a:spLocks noGrp="1"/>
          </p:cNvSpPr>
          <p:nvPr>
            <p:ph idx="1"/>
          </p:nvPr>
        </p:nvSpPr>
        <p:spPr>
          <a:xfrm>
            <a:off x="2133600" y="1699419"/>
            <a:ext cx="8229600" cy="4525963"/>
          </a:xfrm>
        </p:spPr>
        <p:txBody>
          <a:bodyPr>
            <a:normAutofit/>
          </a:bodyPr>
          <a:lstStyle/>
          <a:p>
            <a:pPr marL="283464" lvl="1" indent="-283464">
              <a:lnSpc>
                <a:spcPct val="110000"/>
              </a:lnSpc>
              <a:spcBef>
                <a:spcPts val="480"/>
              </a:spcBef>
            </a:pPr>
            <a:r>
              <a:rPr lang="en-US" sz="2000" dirty="0">
                <a:cs typeface="Arial" pitchFamily="34" charset="0"/>
              </a:rPr>
              <a:t>Improper medication use by patients has been estimated to cost the health system up to </a:t>
            </a:r>
            <a:r>
              <a:rPr lang="en-US" sz="2000" b="1" dirty="0">
                <a:solidFill>
                  <a:schemeClr val="accent1"/>
                </a:solidFill>
                <a:cs typeface="Arial" pitchFamily="34" charset="0"/>
              </a:rPr>
              <a:t>$290 billion a year</a:t>
            </a:r>
          </a:p>
          <a:p>
            <a:pPr marL="283464" lvl="1" indent="-283464">
              <a:lnSpc>
                <a:spcPct val="110000"/>
              </a:lnSpc>
              <a:spcBef>
                <a:spcPts val="480"/>
              </a:spcBef>
            </a:pPr>
            <a:r>
              <a:rPr lang="en-US" sz="2000" dirty="0">
                <a:cs typeface="Arial" pitchFamily="34" charset="0"/>
              </a:rPr>
              <a:t>Prescriptions drugs comprise 9.8% of healthcare expenditures</a:t>
            </a:r>
          </a:p>
          <a:p>
            <a:pPr marL="283464" lvl="1" indent="-283464">
              <a:lnSpc>
                <a:spcPct val="110000"/>
              </a:lnSpc>
              <a:spcBef>
                <a:spcPts val="480"/>
              </a:spcBef>
            </a:pPr>
            <a:r>
              <a:rPr lang="en-US" sz="2000" dirty="0">
                <a:cs typeface="Arial" pitchFamily="34" charset="0"/>
              </a:rPr>
              <a:t>This represents the </a:t>
            </a:r>
            <a:r>
              <a:rPr lang="en-US" sz="2000" b="1" dirty="0">
                <a:solidFill>
                  <a:schemeClr val="accent1"/>
                </a:solidFill>
                <a:cs typeface="Arial" pitchFamily="34" charset="0"/>
              </a:rPr>
              <a:t>third most costly component </a:t>
            </a:r>
            <a:r>
              <a:rPr lang="en-US" sz="2000" dirty="0">
                <a:cs typeface="Arial" pitchFamily="34" charset="0"/>
              </a:rPr>
              <a:t>of the nation’s health spending behind hospital care (32%) and physician and clinical services (20%)</a:t>
            </a:r>
          </a:p>
          <a:p>
            <a:pPr marL="0" lvl="1" indent="0">
              <a:lnSpc>
                <a:spcPct val="110000"/>
              </a:lnSpc>
              <a:spcBef>
                <a:spcPts val="480"/>
              </a:spcBef>
              <a:buNone/>
            </a:pPr>
            <a:endParaRPr lang="en-US" sz="2000" dirty="0"/>
          </a:p>
          <a:p>
            <a:endParaRPr lang="en-US" sz="2000" dirty="0"/>
          </a:p>
        </p:txBody>
      </p:sp>
      <p:sp>
        <p:nvSpPr>
          <p:cNvPr id="4" name="Text Placeholder 3"/>
          <p:cNvSpPr>
            <a:spLocks noGrp="1"/>
          </p:cNvSpPr>
          <p:nvPr>
            <p:ph type="body" sz="quarter" idx="14"/>
          </p:nvPr>
        </p:nvSpPr>
        <p:spPr/>
        <p:txBody>
          <a:bodyPr>
            <a:normAutofit fontScale="92500" lnSpcReduction="10000"/>
          </a:bodyPr>
          <a:lstStyle/>
          <a:p>
            <a:r>
              <a:rPr lang="en-US" u="sng" dirty="0">
                <a:hlinkClick r:id="rId2"/>
              </a:rPr>
              <a:t>http://www.nehi.net/writable/publication_files/file/</a:t>
            </a:r>
            <a:r>
              <a:rPr lang="en-US" u="sng" dirty="0" smtClean="0">
                <a:hlinkClick r:id="rId2"/>
              </a:rPr>
              <a:t>pa_issue_brief_final.pdf</a:t>
            </a:r>
            <a:endParaRPr lang="en-US" u="sng" dirty="0" smtClean="0"/>
          </a:p>
          <a:p>
            <a:r>
              <a:rPr lang="en-US" dirty="0" smtClean="0">
                <a:hlinkClick r:id="rId3"/>
              </a:rPr>
              <a:t>http</a:t>
            </a:r>
            <a:r>
              <a:rPr lang="en-US" dirty="0">
                <a:hlinkClick r:id="rId3"/>
              </a:rPr>
              <a:t>://</a:t>
            </a:r>
            <a:r>
              <a:rPr lang="en-US" dirty="0" smtClean="0">
                <a:hlinkClick r:id="rId3"/>
              </a:rPr>
              <a:t>www.cdc.gov/nchs/fastats/health-expenditures.htm-</a:t>
            </a:r>
            <a:r>
              <a:rPr lang="en-US" dirty="0" smtClean="0"/>
              <a:t> 2014 data</a:t>
            </a:r>
            <a:endParaRPr lang="en-US" dirty="0"/>
          </a:p>
        </p:txBody>
      </p:sp>
      <p:pic>
        <p:nvPicPr>
          <p:cNvPr id="23553" name="Picture 1" descr="C:\Documents and Settings\hreuter1\Local Settings\Temporary Internet Files\Content.IE5\IAFB19RC\MP900438810[1].jpg"/>
          <p:cNvPicPr>
            <a:picLocks noChangeAspect="1" noChangeArrowheads="1"/>
          </p:cNvPicPr>
          <p:nvPr/>
        </p:nvPicPr>
        <p:blipFill>
          <a:blip r:embed="rId4" cstate="print">
            <a:lum contrast="-22000"/>
          </a:blip>
          <a:srcRect/>
          <a:stretch>
            <a:fillRect/>
          </a:stretch>
        </p:blipFill>
        <p:spPr bwMode="auto">
          <a:xfrm>
            <a:off x="6063727" y="3962400"/>
            <a:ext cx="2819400" cy="21187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463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Spectrum of pharmacist practice</a:t>
            </a:r>
            <a:endParaRPr lang="en-US" dirty="0">
              <a:latin typeface="+mn-lt"/>
            </a:endParaRPr>
          </a:p>
        </p:txBody>
      </p:sp>
      <p:sp>
        <p:nvSpPr>
          <p:cNvPr id="3" name="Content Placeholder 2"/>
          <p:cNvSpPr>
            <a:spLocks noGrp="1"/>
          </p:cNvSpPr>
          <p:nvPr>
            <p:ph idx="1"/>
          </p:nvPr>
        </p:nvSpPr>
        <p:spPr/>
        <p:txBody>
          <a:bodyPr>
            <a:normAutofit/>
          </a:bodyPr>
          <a:lstStyle/>
          <a:p>
            <a:r>
              <a:rPr lang="en-US" sz="2400" dirty="0"/>
              <a:t>Comprehensive Medication Management (CMM)</a:t>
            </a:r>
          </a:p>
          <a:p>
            <a:r>
              <a:rPr lang="en-US" sz="2400" dirty="0"/>
              <a:t>Care Transitions</a:t>
            </a:r>
          </a:p>
          <a:p>
            <a:r>
              <a:rPr lang="en-US" sz="2400" dirty="0"/>
              <a:t>Integrated Database Analysis</a:t>
            </a:r>
          </a:p>
          <a:p>
            <a:pPr lvl="1"/>
            <a:r>
              <a:rPr lang="en-US" dirty="0"/>
              <a:t>Medication utilization/safety/gaps in care</a:t>
            </a:r>
          </a:p>
          <a:p>
            <a:r>
              <a:rPr lang="en-US" sz="2400" dirty="0"/>
              <a:t>Medication/Disease Therapy Management</a:t>
            </a:r>
          </a:p>
          <a:p>
            <a:r>
              <a:rPr lang="en-US" sz="2400" dirty="0"/>
              <a:t>Community Pharmacy Clinical Interventions</a:t>
            </a:r>
          </a:p>
        </p:txBody>
      </p:sp>
      <p:sp>
        <p:nvSpPr>
          <p:cNvPr id="5" name="Text Placeholder 4"/>
          <p:cNvSpPr>
            <a:spLocks noGrp="1"/>
          </p:cNvSpPr>
          <p:nvPr>
            <p:ph type="body" sz="quarter" idx="14"/>
          </p:nvPr>
        </p:nvSpPr>
        <p:spPr/>
        <p:txBody>
          <a:bodyPr/>
          <a:lstStyle/>
          <a:p>
            <a:endParaRPr lang="en-US"/>
          </a:p>
        </p:txBody>
      </p:sp>
    </p:spTree>
    <p:custDataLst>
      <p:tags r:id="rId1"/>
    </p:custDataLst>
    <p:extLst>
      <p:ext uri="{BB962C8B-B14F-4D97-AF65-F5344CB8AC3E}">
        <p14:creationId xmlns:p14="http://schemas.microsoft.com/office/powerpoint/2010/main" val="305118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30255</TotalTime>
  <Words>2658</Words>
  <Application>Microsoft Office PowerPoint</Application>
  <PresentationFormat>Widescreen</PresentationFormat>
  <Paragraphs>351</Paragraphs>
  <Slides>27</Slides>
  <Notes>12</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9" baseType="lpstr">
      <vt:lpstr>Arial</vt:lpstr>
      <vt:lpstr>Calibri</vt:lpstr>
      <vt:lpstr>Calibri Light</vt:lpstr>
      <vt:lpstr>Courier New</vt:lpstr>
      <vt:lpstr>Garamond</vt:lpstr>
      <vt:lpstr>Garamond Book</vt:lpstr>
      <vt:lpstr>Times New Roman</vt:lpstr>
      <vt:lpstr>Wingdings</vt:lpstr>
      <vt:lpstr>ヒラギノ角ゴ Pro W3</vt:lpstr>
      <vt:lpstr>Office Theme</vt:lpstr>
      <vt:lpstr>Chart</vt:lpstr>
      <vt:lpstr>Acrobat Document</vt:lpstr>
      <vt:lpstr>PowerPoint Presentation</vt:lpstr>
      <vt:lpstr>Comprehensive Medication Management (CMM) and Team Based Care</vt:lpstr>
      <vt:lpstr>Who is Fairview Health Services?</vt:lpstr>
      <vt:lpstr> Our Care Team  </vt:lpstr>
      <vt:lpstr>Provider Viewpoint</vt:lpstr>
      <vt:lpstr>Provider Viewpoint</vt:lpstr>
      <vt:lpstr>The Facts…</vt:lpstr>
      <vt:lpstr>The financial stats…</vt:lpstr>
      <vt:lpstr>Spectrum of pharmacist practice</vt:lpstr>
      <vt:lpstr>Comprehensive Medication Management  Built upon the philosophy and process of “pharmaceutical care practice”</vt:lpstr>
      <vt:lpstr>Drug Therapy Problems, 2015 </vt:lpstr>
      <vt:lpstr>Patient Story</vt:lpstr>
      <vt:lpstr>Patient Story</vt:lpstr>
      <vt:lpstr>Fairview Published Results </vt:lpstr>
      <vt:lpstr>PowerPoint Presentation</vt:lpstr>
      <vt:lpstr>Health Care Costs After CMM</vt:lpstr>
      <vt:lpstr>Optimal Diabetes Care  Outcomes Following CMM </vt:lpstr>
      <vt:lpstr>Keys to Success in Team Based Care</vt:lpstr>
      <vt:lpstr>PowerPoint Presentation</vt:lpstr>
      <vt:lpstr>“Getting the Medications Right”: An essential ingredient in achieving the goals of   H.R. 4878 – the Medicare Better Care, Lower Cost Act  UPDATES FROM VERMONT</vt:lpstr>
      <vt:lpstr>Chronic Conditions are Common and Costly</vt:lpstr>
      <vt:lpstr>Vermont Blueprint for Health</vt:lpstr>
      <vt:lpstr>Demonstration Project</vt:lpstr>
      <vt:lpstr>Pharmacist’s Role in Primary Care</vt:lpstr>
      <vt:lpstr>Example of a Pharmacist’s Practice in the Primary Care Clinic</vt:lpstr>
      <vt:lpstr>Top Medications and Problems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McGlew</dc:creator>
  <cp:lastModifiedBy>John McGlew</cp:lastModifiedBy>
  <cp:revision>34</cp:revision>
  <cp:lastPrinted>2016-05-18T17:18:16Z</cp:lastPrinted>
  <dcterms:created xsi:type="dcterms:W3CDTF">2016-05-17T16:08:32Z</dcterms:created>
  <dcterms:modified xsi:type="dcterms:W3CDTF">2016-06-08T14:03:56Z</dcterms:modified>
</cp:coreProperties>
</file>